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3"/>
    <p:sldMasterId id="2147483684" r:id="rId4"/>
    <p:sldMasterId id="2147483708" r:id="rId5"/>
    <p:sldMasterId id="2147483720" r:id="rId6"/>
    <p:sldMasterId id="2147483696" r:id="rId7"/>
  </p:sldMasterIdLst>
  <p:notesMasterIdLst>
    <p:notesMasterId r:id="rId53"/>
  </p:notesMasterIdLst>
  <p:sldIdLst>
    <p:sldId id="256" r:id="rId8"/>
    <p:sldId id="257" r:id="rId9"/>
    <p:sldId id="259" r:id="rId10"/>
    <p:sldId id="312" r:id="rId11"/>
    <p:sldId id="307" r:id="rId12"/>
    <p:sldId id="310" r:id="rId13"/>
    <p:sldId id="315" r:id="rId14"/>
    <p:sldId id="313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14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32" r:id="rId33"/>
    <p:sldId id="333" r:id="rId34"/>
    <p:sldId id="334" r:id="rId35"/>
    <p:sldId id="335" r:id="rId36"/>
    <p:sldId id="336" r:id="rId37"/>
    <p:sldId id="338" r:id="rId38"/>
    <p:sldId id="337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9" r:id="rId47"/>
    <p:sldId id="350" r:id="rId48"/>
    <p:sldId id="346" r:id="rId49"/>
    <p:sldId id="347" r:id="rId50"/>
    <p:sldId id="351" r:id="rId51"/>
    <p:sldId id="290" r:id="rId5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6600"/>
    <a:srgbClr val="800000"/>
    <a:srgbClr val="00CC99"/>
    <a:srgbClr val="EE5323"/>
    <a:srgbClr val="FFCC00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B801EC-11B5-466B-B0D2-66E55FE70952}" v="29" dt="2022-11-23T19:38:50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EA10D-6511-44F9-BFA7-29ECE912F768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69A3A-CC42-40C2-8DD6-4ECACC2787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247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69A3A-CC42-40C2-8DD6-4ECACC2787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51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89291-CC85-E64C-02BE-E5F28EFC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B384A5-9C20-15AD-37AF-5451189D2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EDA071-F9D7-DF5E-BE3F-930D1DF2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8D0AB7-5AF0-48AE-099B-D9C8F7FF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BE5AA5-2E7A-CAF8-667F-E8A0FE2D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13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7B31E-56A3-887B-FD24-FE6B355C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50D7E2-3122-C6F7-355D-16821F699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EC4723-A0FC-FDBB-AB6A-E0E21ADA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84B024-94EB-8E35-3B16-7B0CA5C8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A99C8-43EA-DDC9-B5BB-ACE9B383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014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641B5B-D9FA-ACA5-376A-A494A7EC8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8696FF5-714F-24C4-9526-6E407CA09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89CF9B-C351-A516-F368-FB66DE80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BFAD04-08BE-760A-0D6C-B7B2C089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514FDC-9FB0-7F5A-9E1B-DD9E23F8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351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C7BAA-B8C3-F300-3AF1-2DDE213A8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D62A31-E2B0-684D-B4C5-CFBEA385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F2CFED-5ACB-FA5A-FCE8-97969A7F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FC5202-21E3-6193-A3F2-E65FF1AE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44A456-1995-9EF2-6382-5D9C9430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423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41D4E-70A0-CB95-E7C6-9F88986E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2F0E34-2C75-8AD4-F439-9A348ABF4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3AD893-9171-D77F-93D9-441F5774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0ADD94-9118-5628-A9AF-D1920A01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6ABF32-0043-57CE-479A-C183CA16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4911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F1B02-63F2-2A6E-8AF2-0575092C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6D710C-5EC7-D80B-5E86-29DF834EC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7CD8D4-EEE7-0632-2104-098C08D9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8CC89A-51C3-E96C-1F8C-81750C04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99B4CB-EB8F-9933-B5DC-A060E0FC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172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613D2-9C7A-790F-2169-2BC9177AE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03162A-C1A4-1687-3EDB-17BA5329E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DF2C8B-3EAD-46E0-9532-46BFC235D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3292CA-EE7F-1B0A-B7A4-E60602C5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FE1656-E2FF-33E8-6A15-8E3BA6E6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3F9297-8B47-86B6-9C45-CCE908A2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5390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2529E-8CE4-7F0A-5AE2-501283C9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2DA410-AE3A-0137-66C7-CA588F7DF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94DFD0-BF27-AE69-6182-D997B6278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D263316-5D6D-06E1-2471-5479512F5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BCB38E-62B7-8AA8-845F-7E76B6D48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8DA633-8C02-1562-A70C-A972F885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973B78-5A35-3693-2CA3-2AFE4504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BE16A3-A6D3-083A-AB93-FE682FD4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914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5B1E3-7DDA-DC23-7E2D-A2F823BA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248793-5426-F8BD-8DFA-C911DBCB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40ED522-26CB-B994-51FA-EBD14121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1EBEB8-5BF1-81E5-C56D-03D9902C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190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F32260E-63B9-4ACB-5463-2B95C97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D3083E-8EC3-17BE-3E50-B1DD8BA2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9837FA-4E00-8C26-B4A2-09051CC5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903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AF3B3-2638-F5FF-9813-16861B4D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D299A3-F09B-4DEA-FD6A-D18374CB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A7906F-A58F-22FC-EF99-7D4B5967B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8BD101-F9A9-ADB4-10D6-FA21958B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F5E78A-0454-6A15-7ED6-5D4481D8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6D6AE4-9B36-29B7-0F88-E17A4E28C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85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83B79-794A-55B3-52D2-E2B599A3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A099F1-D851-E32F-A442-04780195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64AA23-EE13-7D61-D0E5-92A43E13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AF2B7-2781-F5EA-C8AC-767604B7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806464-1E0E-EA79-95EC-47A820FF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101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75E5E-22EF-09D0-B6F1-A7264220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D0D0BA-8854-A2CA-0BDE-13A765C48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2EEC3F-9B1C-B0EB-584B-18A45BAF8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355924-8DC8-7B85-23AD-9C25C710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68F8D9-35E5-F5B7-9B3E-FFDB118B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568BBF-15D1-7846-3235-149152F0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8534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2C65A-1DA3-AF4F-441D-9F370E2E7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489B9E2-CD63-A3D6-12D0-0FCB63B48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6734EA-7F05-8FB4-6876-930D6C88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3BED9A-8CA3-A037-93C1-0613531D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03CEC3-DB31-84B9-5896-09D67097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614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B95E59-6736-8A5A-071C-8E842069A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762874-ED3D-74B0-183C-342D7E93E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FA9300-D334-1D48-6A66-CFB2D93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3F8BEA-52AF-473B-9C2A-FA971D439ECE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908080-EDCA-9ED4-461C-B958D690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546A9-9061-C945-D441-8B8ED666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B526E5-36CA-4C22-B751-849867F7F3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5428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B3689-C6B0-F6CB-A9E0-3ABC00BCD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900FA8-2CC8-DB42-C16A-584D7F0CC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9618D3-455C-D045-45C0-3ED60CEF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4A49F0-4121-9374-59ED-F0EBF4AD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69E78C-3D44-A33C-73D6-39190F29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214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EDC00-0504-70DF-9D5C-FE53D602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FA618-6A7E-DD79-624D-39B68A8A9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A200B7-A061-EFF6-9D91-F6049AC3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3C592F-A8B7-404C-41FB-60D006D4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3775A0-9981-26D8-D0C9-3C02D568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8434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959F5-552F-21BC-3D10-2BF3308F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F7BF37-117D-555E-CB5F-9290968D3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88E08-1926-48DE-915F-9A4E06D8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5CEE90-5C11-3B62-C1D1-C1CB191D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ADC01-AE76-033E-3E0A-E3A37067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009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D799D-3B40-8028-F235-A23B300C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5AD1D-7440-85F4-0F31-033426F83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A33FB3-58A0-7E4A-95AE-A514C8A93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D5813E-1E81-ADAC-D48E-17878C9C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50B29C-C08F-3C61-0504-B50CB43F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2FFCC-55D7-8998-A6D1-F6CF71B4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8558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4454C-2E5E-2906-0E79-F74B71C7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FF5B77-3724-5118-504B-63F8AAFF3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E712CC-F267-300C-61D9-D1472E233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CA0ACA-B3C7-35C6-128C-ED8CCBE9D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FB1E26-97B0-0AE0-CBF9-20FFC696A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B31C8D4-E34B-BD0C-0244-FCCC27DC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E36F66-A6D8-1987-7F3D-99F6B7E1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F7EE86-CB25-03BB-0C58-959A35DB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488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571F7-0209-3548-7F68-EEB4CB8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5B2E31-3F30-077C-7884-987EB27D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7AC621-7AFC-E71F-01B9-5168F839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5DD965-467A-D39A-4426-92CDF885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38844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4A8034-6D3E-3076-D621-F3917E675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A0EDD9-AC1B-235B-6787-95B0BA88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7FDDF6-B4D8-0A63-6574-0206CBF4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87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53D19-B7B7-29D5-CF91-EF90A680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D494CA-2D10-EF53-86ED-932B69D95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4DF8EF-525F-D17D-B68A-DDB6E5AD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73B133-B784-EC65-14C8-EA81AEAD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6BE318-A6BB-3C10-D5FC-2E56D33F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9712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4A1F9-84BF-8B17-9E3C-0DAFC06B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B88493-20A6-11F7-B1CD-D18A2DE9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6007B3-611E-403C-5266-D0BA44019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3AB7CD-E8D5-EDF0-C05D-C227BB33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04E37A-4D39-7EE8-93FC-9090EDE7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1517DD-1621-5B2A-EDF7-B4D1C7D1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5529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B8392-0B79-E501-A93D-97DE4B7D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76D20C4-F24F-FDE2-95D5-530B64B20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66DA41-BB0E-0281-4D19-E8F75C9E6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AD54B6-9A9C-8319-6C2B-298795226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CEC985-62BC-3502-E413-149B80F2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4BCD45-5FFF-5A01-4654-26C31411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83656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94D99-03B9-D6A4-A411-16EBDAE6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1168A8-DA61-14F4-BC56-2D650B3CE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27C0B1-C803-C19E-7192-5958A600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B9B39E-F339-C71C-291F-430ED90F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3B9710-6139-15F2-6EF7-D1520C7A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1002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79C73-F881-269E-6166-88D15E55B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95CE56-521A-BFFA-3617-9A48AA6B5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B2C940-462F-8F77-D1C8-74FB1372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8E9F40-D86B-4A44-A369-F79ED362DB3C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E8FE80-79B0-F0CA-6B59-A604AD299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F49B82-C117-EEF1-4DD6-BD2EEAA1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801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FAEBF-29B6-64CA-98B2-BA675ACB8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9BD58F-8B97-AF99-6E15-DE99DC5CB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2A1397-D36A-3D79-D1BE-7862BF7F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4ACCA-47E5-C941-2570-A4EE6664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3A5DB0-459F-EFF5-B880-7C955D87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1453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49AF7-70AE-0D3D-D7D3-D44DF802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457AB2-B547-0D6E-67C2-37FA3BEE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622639-C8E6-6726-20C9-A641999F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FD0F46-505D-B9C2-26A9-B95DD10D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F4C076-A60C-A26E-6CB6-782D5FB0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7980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FB05F-8C1F-DF43-B572-8CEA6E18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DDE45B-41AF-540D-5807-750E25AC5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356B60-ECEC-DDC3-FEB4-1EFC6C1A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635615-F452-DCE3-483D-DC7A1766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5BE8DE-6905-9600-3498-F248A65C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663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AF88C-933B-189D-EEBE-65602EEC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DFE56D-62C1-BCCA-16A5-4768AFA56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DE0606-C6BE-9E32-E382-1ADF8F912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83BFB7-06C9-B031-6220-1F7689ED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9C4AF0-D25D-9F08-1A1F-890DB1DF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10AE02-C695-BD21-64BD-0F785546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368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4D79B-862A-C142-DE10-210FB97C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F60855-8755-7BAB-E7C6-83F363868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C206E6-B3F7-2028-4857-FEDC8F361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2119D2-D29C-D036-0020-7838C9D40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E60B8E-8EC2-B213-0529-245922AEF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4AF8F3-51E5-57FB-D238-99C910A6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483BC7-D8F1-F202-A719-E6B85C6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C12113-30DB-65A6-D135-30E8F90D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13983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00361-A629-6693-E23C-492BDF08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80F5DE-7A87-DEC2-D7D7-EB60B2E4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CE309E-6B77-2B88-7833-A42676B0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58E11C-FF9E-80D5-EE33-6B23E54D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605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7E00B-5F51-F82E-C0D4-681A965D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E935B9-FEEA-269B-F327-A18EA756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9A34D0-C3D1-7486-7B13-6D188A876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C22A4C-0492-06AD-4871-987ECC3F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8C79FF-14BD-E51F-F08E-5399E119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F8E383-E462-638E-B328-0313060D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016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5E91536-CD41-6496-1B71-A435CEB6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989A9F-1C66-3162-D045-42A2AD0B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9097DB-986E-E6A3-31C1-E83B70AE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3954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6150B-8908-8ED8-716B-AA1BE838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325CA4-DD3D-D115-4E0C-3EBB12A99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572721-1C4A-3522-17F0-1C2F8B974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7710C5-A3DC-0F66-F741-DC544E3A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42E11D-6948-AA13-4296-C1892F6B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7261C4-751D-08C3-D23F-0F90B645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17067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FD589-93E7-732A-6374-81FCB5E7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F22407-C9F3-5A98-398F-38035B974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54B07F-6638-36E7-E15E-630094504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0DD396-5DFF-5ADC-A7C4-B9F438FE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B71330-7906-4E04-B4B7-DE930A1F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30B1E3-2819-3CBE-2D64-400DA71E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12139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49F10-9022-D873-4B85-CA9E95E1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E6E206-2EC0-367E-86F6-12B59741A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AA3451-7F8A-E4D7-EA93-3FEB61AE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687534-0F69-DBE4-F7BA-32C48A0E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61F944-8175-9480-9266-BBF88057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243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FD58A9C-52AC-DABC-8ABE-2EA375F5F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8F9CDB-E85C-64C1-8657-4F4BF84CD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EB8137-AE1B-1BF3-19E5-9485D3DA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9024F1-85EC-49FD-87A0-B4642D49B3D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77FB75-B120-7028-B026-A7A7CF8F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52DC0B-EBB2-E4BF-F13B-1478A15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0B98D5-A3C0-495B-AFB4-D065FD991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2439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9D2BE-5F28-3C8A-6197-734DD4249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577038-09A9-0EC6-D852-4FED78855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7D1D4-FE98-236B-C49F-2B3B3B9D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44C05F-C31F-4678-4B2A-3426E285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2828EA-5A6D-F383-D7CB-F008B2C3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2045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6623B-35C7-29B5-449A-D98E7ABDA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1BCF32-C030-07FE-1923-A9C2020A0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FD7900-B0EB-D3C2-E8B3-F0F1D910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8D531D-C5DD-4ADD-20F3-09ECA518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878FF-67E4-C88E-6EE7-811F9C56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8075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07E02-C49A-CDE0-92B0-BED4E980C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5669AF-609C-4FBF-F34B-0557C10ED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89BC67-0C78-2BA9-1334-51B2AB49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9F03C8-3F25-1782-F612-9DA3064C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26186B-691E-4EAB-91F2-D7ED18CE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0448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F7F76-44D3-E13D-0C15-71339D7B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CE07D5-5C6D-3FFC-23A0-B3193EA9A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F0BBBE-13D0-72B7-FA45-04B1CECB1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15B522-F508-3373-736B-AF844027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B75FAC-450E-A290-D182-6A8AC99B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98F3C8-86A0-3FB5-BC8B-8E8F1A63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944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18A21-743C-142B-DE65-71B5DC77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D42733-D49F-24AC-6151-76635A177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A16C3E-DA7C-AE9B-533E-56D3AAD59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7D85D8-457A-E6B9-D197-69758C7FC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B1CF1C-F6EE-3A8B-DA2D-ADE087FD5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11D660-AA7A-0A01-1376-E891A57E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F5DAE53-658B-A2E9-39A8-ED9E7111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407403E-81CA-E429-D9EF-DDAA1B28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50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D7936-BC66-3272-3E5D-EDE35964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933DAB-B310-250D-DC9D-31C956E7E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6FB38A-7AFF-7A76-202D-4660661E6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C8779A-9DFD-62D3-BC8F-4630D0ECE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7CCB8D-CDB0-C83C-0250-52EC20EA8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C73A3DD-DC10-ED65-CE98-9C4E2978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FDFEC8A-9347-C459-543E-BB2A032A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1964A5-380B-1EA2-267C-D03BFB9E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81088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37B7A-B370-65D6-87A6-50BB9791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25FA694-D2D4-26DF-55DD-C9571C92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C4FF8B-6699-6FDE-1963-3418CD64C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6BF8C3-36A5-5180-8D6D-45DE579C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7211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422DD0-577B-868B-7153-AFDC38A5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868D23-3D6F-A902-AFAA-227198C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A71C32-D1DE-4471-39AC-AAE17707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915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5FFF3-4F9E-E008-DDCB-E6C37733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2A3947-194F-F95F-80BC-8F25141E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54C698-F0C2-B7B5-DCEE-4C7937C8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8A18B7-20CA-25A4-2910-9402215CA4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39528D-1819-0533-E61A-A625CCC3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66DE0E-E642-7FA9-8B0D-CE9DFD38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464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6F91E-0DE9-309F-2021-F7161205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734CF2A-39AD-32F9-4205-05EF4A318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3930FD-BA5C-C4E6-8672-A860BB4CD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B2EF2A-1BEC-85F4-F44E-1C82EAA6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A93B81-2421-AD7E-41A3-2B48FED2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1B7960-145D-88C0-3E30-327A68D2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1618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CF43-3140-A136-D4F6-28DDCA5E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CBAC61-8F34-F452-1A5A-EC29D6797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4757E-A771-C385-763C-856F23E8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21B237-D8C6-B48C-0BC1-196987D2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1EB0E5-3A34-E29C-15DC-05335ED0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911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319192-B359-2139-0403-D4DE8A201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BF5D19-7D0E-6F56-8297-FF3BCA9AC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BC17D0-D4CD-14C8-642C-2CEA1C20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14B296-A6C0-4DA6-AD51-F07EF78D0FFB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6721AC-5E8A-4240-6E67-86A0D307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CEFC64-7579-4430-5767-891E23E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D42CE-A498-4AD1-948E-10AA48A197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89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AF624-2CA3-E63F-7966-377BC306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C90918-2F7D-E5DC-9C60-100C0861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81EA6B-2437-E602-81D6-CCEDB981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A7ECB5-9CD8-BEB2-1EB5-FF82D208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03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54067E-3F6B-BCD0-7346-3787480C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719AA6-2693-05F1-5763-08DFF9BE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3811BD-66CA-DD72-8495-34B4D4D0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74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CC21B-E373-6C35-C89E-2F7B031D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F5220D-C6A1-021D-1EFB-7EFFC75D6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5CEF63-682E-2F58-B15B-165CB36CD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A5F66A-7CE2-9DF6-9C13-5C889EE2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DD1194-CDF5-0BF5-227F-8543E6BF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95BBAA-8E4B-2F18-562E-242D7C7C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44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A1C70-6DB4-9DC3-9038-253817B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BEDEB76-C27E-9FA2-D7AD-FD0BFED86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C513FD-0660-CBF2-A43C-E16E77516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728366-3AE1-7618-7329-2F4A3406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E6EEA1-F7C7-4874-8EC1-FE04BA069064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CBA15-402D-FB02-F0AE-0AC551D3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6F11A4-D358-D388-4C9A-88E4E160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857F3-01FD-4D24-994C-3AFB608CC1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38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16DD6E99-905B-A171-8948-F165D91751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7" r="25000" b="26528"/>
          <a:stretch/>
        </p:blipFill>
        <p:spPr>
          <a:xfrm>
            <a:off x="-1" y="1"/>
            <a:ext cx="12087225" cy="12382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2FA69F-4D8F-A6E3-CBE3-4DEF9BFCD47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52916"/>
            <a:ext cx="1455964" cy="1132416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935CE0B-A654-10BF-505D-9FD7F9698195}"/>
              </a:ext>
            </a:extLst>
          </p:cNvPr>
          <p:cNvSpPr/>
          <p:nvPr userDrawn="1"/>
        </p:nvSpPr>
        <p:spPr>
          <a:xfrm>
            <a:off x="-1" y="0"/>
            <a:ext cx="12192001" cy="1238249"/>
          </a:xfrm>
          <a:prstGeom prst="rect">
            <a:avLst/>
          </a:prstGeom>
          <a:solidFill>
            <a:srgbClr val="FFCC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84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1586F9FF-5491-53F8-21A6-A5ECC3FDD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4" r="25178" b="16978"/>
          <a:stretch/>
        </p:blipFill>
        <p:spPr>
          <a:xfrm>
            <a:off x="5350213" y="2782111"/>
            <a:ext cx="6841787" cy="40758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5852E4-2977-3370-2338-00C49BEA320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218" y="37308"/>
            <a:ext cx="1455964" cy="1132416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51DC285-E696-ED0B-0BCA-86FE18EAC1F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58275" y="3429000"/>
            <a:ext cx="3133725" cy="1594018"/>
          </a:xfrm>
          <a:prstGeom prst="rect">
            <a:avLst/>
          </a:prstGeom>
        </p:spPr>
      </p:pic>
      <p:pic>
        <p:nvPicPr>
          <p:cNvPr id="16" name="Imagen 1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439D4DB1-3F07-8B13-2404-A5E62D3D0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88" r="26354"/>
          <a:stretch/>
        </p:blipFill>
        <p:spPr>
          <a:xfrm>
            <a:off x="5457825" y="5725583"/>
            <a:ext cx="6734175" cy="11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1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473B57-3EBB-F611-8AFF-8657C4971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C56DA-7D95-4F71-BC51-7F9B814ECE4A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BD439593-0FE8-AF42-DD14-12CD29E44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2"/>
          <a:stretch/>
        </p:blipFill>
        <p:spPr>
          <a:xfrm>
            <a:off x="8829674" y="0"/>
            <a:ext cx="3362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E3E9E16D-CD0B-5EDB-61C6-2E464531A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7" r="25000" b="26528"/>
          <a:stretch/>
        </p:blipFill>
        <p:spPr>
          <a:xfrm>
            <a:off x="-1" y="1"/>
            <a:ext cx="12087225" cy="12382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3C6843-71F6-ECD3-D9B4-30C21A1B19F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218" y="37308"/>
            <a:ext cx="1455964" cy="1132416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5142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975B7861-082D-C300-EC23-962ECD88D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17"/>
          <a:stretch/>
        </p:blipFill>
        <p:spPr>
          <a:xfrm rot="10800000">
            <a:off x="0" y="0"/>
            <a:ext cx="12192000" cy="11697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E1A543-EFC7-3DCD-C610-4B738A31017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218" y="-1604"/>
            <a:ext cx="1455964" cy="1132416"/>
          </a:xfrm>
          <a:prstGeom prst="ellipse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CD11FD4-9193-2656-924F-D134752B455B}"/>
              </a:ext>
            </a:extLst>
          </p:cNvPr>
          <p:cNvSpPr/>
          <p:nvPr userDrawn="1"/>
        </p:nvSpPr>
        <p:spPr>
          <a:xfrm>
            <a:off x="2062264" y="0"/>
            <a:ext cx="10129736" cy="1169725"/>
          </a:xfrm>
          <a:prstGeom prst="rect">
            <a:avLst/>
          </a:prstGeom>
          <a:solidFill>
            <a:srgbClr val="FFCC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92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514AA7-5D89-646E-1C1F-A61597C3DBFE}"/>
              </a:ext>
            </a:extLst>
          </p:cNvPr>
          <p:cNvSpPr txBox="1"/>
          <p:nvPr/>
        </p:nvSpPr>
        <p:spPr>
          <a:xfrm>
            <a:off x="1662059" y="1410432"/>
            <a:ext cx="5686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BASE DE DATOS 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41BC96-E58C-386B-9EAF-5F17941C80B2}"/>
              </a:ext>
            </a:extLst>
          </p:cNvPr>
          <p:cNvSpPr txBox="1"/>
          <p:nvPr/>
        </p:nvSpPr>
        <p:spPr>
          <a:xfrm>
            <a:off x="0" y="2762189"/>
            <a:ext cx="11143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Demi" panose="020B0703020102020204" pitchFamily="34" charset="0"/>
              </a:rPr>
              <a:t>TEMA 6: </a:t>
            </a:r>
            <a:r>
              <a:rPr lang="es-BO" sz="4400" b="1" dirty="0">
                <a:solidFill>
                  <a:sysClr val="windowText" lastClr="0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Demi" panose="020B0703020102020204" pitchFamily="34" charset="0"/>
              </a:rPr>
              <a:t>DISEÑO FÍSICO DE BASE DE DATOS</a:t>
            </a:r>
            <a:endParaRPr lang="es-ES" sz="4400" b="1" dirty="0">
              <a:solidFill>
                <a:sysClr val="windowText" lastClr="00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70BE40-AE9A-D2C2-7784-611314433899}"/>
              </a:ext>
            </a:extLst>
          </p:cNvPr>
          <p:cNvSpPr txBox="1"/>
          <p:nvPr/>
        </p:nvSpPr>
        <p:spPr>
          <a:xfrm>
            <a:off x="8813959" y="6167790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dobe Hebrew" panose="02040503050201020203" pitchFamily="18" charset="-79"/>
              </a:rPr>
              <a:t>Iván Omonte Sejas </a:t>
            </a:r>
            <a:r>
              <a:rPr lang="es-ES" b="1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dobe Hebrew" panose="02040503050201020203" pitchFamily="18" charset="-79"/>
              </a:rPr>
              <a:t>Ph.D</a:t>
            </a:r>
            <a:r>
              <a:rPr lang="es-E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  <a:cs typeface="Adobe Hebrew" panose="02040503050201020203" pitchFamily="18" charset="-79"/>
              </a:rPr>
              <a:t>.</a:t>
            </a:r>
            <a:endParaRPr lang="es-BO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  <a:cs typeface="Adobe Hebrew" panose="02040503050201020203" pitchFamily="18" charset="-79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7C1F3C-8E86-F903-5C2F-F45999BB0A44}"/>
              </a:ext>
            </a:extLst>
          </p:cNvPr>
          <p:cNvSpPr txBox="1"/>
          <p:nvPr/>
        </p:nvSpPr>
        <p:spPr>
          <a:xfrm>
            <a:off x="452176" y="3429000"/>
            <a:ext cx="9073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ysClr val="windowText" lastClr="0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Demi" panose="020B0703020102020204" pitchFamily="34" charset="0"/>
              </a:rPr>
              <a:t>LENGUAJE DE MANIPULACION DE DATOS (DML.)</a:t>
            </a:r>
          </a:p>
        </p:txBody>
      </p:sp>
    </p:spTree>
    <p:extLst>
      <p:ext uri="{BB962C8B-B14F-4D97-AF65-F5344CB8AC3E}">
        <p14:creationId xmlns:p14="http://schemas.microsoft.com/office/powerpoint/2010/main" val="2014809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953DC196-9522-5C6B-2EB7-FA88954A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COLUMNAS CALCULADAS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071EB7-E4C3-D834-EC81-F2A983D81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85" r="72720" b="11356"/>
          <a:stretch/>
        </p:blipFill>
        <p:spPr>
          <a:xfrm>
            <a:off x="522514" y="1446961"/>
            <a:ext cx="4511710" cy="19219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3A0905-E669-ABEA-C578-6A1F84380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15" r="48654" b="11355"/>
          <a:stretch/>
        </p:blipFill>
        <p:spPr>
          <a:xfrm>
            <a:off x="2301072" y="3489131"/>
            <a:ext cx="8046752" cy="312268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0AB727E-1113-A1E2-03E2-F094F953AE84}"/>
              </a:ext>
            </a:extLst>
          </p:cNvPr>
          <p:cNvSpPr/>
          <p:nvPr/>
        </p:nvSpPr>
        <p:spPr>
          <a:xfrm>
            <a:off x="5928527" y="3818375"/>
            <a:ext cx="2029768" cy="42203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AFA2D8B-C052-72E2-ACB8-1215681C5A3A}"/>
              </a:ext>
            </a:extLst>
          </p:cNvPr>
          <p:cNvSpPr/>
          <p:nvPr/>
        </p:nvSpPr>
        <p:spPr>
          <a:xfrm>
            <a:off x="2634342" y="1782275"/>
            <a:ext cx="2029768" cy="42203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98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725DC455-2C6D-A91E-683E-60C96546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MATEM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ÁTICAS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1E63B1-8D58-A4EB-64E5-739688B483AF}"/>
              </a:ext>
            </a:extLst>
          </p:cNvPr>
          <p:cNvSpPr txBox="1"/>
          <p:nvPr/>
        </p:nvSpPr>
        <p:spPr>
          <a:xfrm>
            <a:off x="815583" y="1146581"/>
            <a:ext cx="11091714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abs</a:t>
            </a:r>
            <a:r>
              <a:rPr lang="pt-BR" b="1" dirty="0">
                <a:solidFill>
                  <a:schemeClr val="bg1"/>
                </a:solidFill>
              </a:rPr>
              <a:t>(-17.4) as absoluto;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cbrt</a:t>
            </a:r>
            <a:r>
              <a:rPr lang="pt-BR" b="1" dirty="0">
                <a:solidFill>
                  <a:schemeClr val="bg1"/>
                </a:solidFill>
              </a:rPr>
              <a:t>(27.0) as "raiz cubica";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ceil</a:t>
            </a:r>
            <a:r>
              <a:rPr lang="pt-BR" b="1" dirty="0">
                <a:solidFill>
                  <a:schemeClr val="bg1"/>
                </a:solidFill>
              </a:rPr>
              <a:t>(-42.8) as "</a:t>
            </a:r>
            <a:r>
              <a:rPr lang="pt-BR" b="1" dirty="0" err="1">
                <a:solidFill>
                  <a:schemeClr val="bg1"/>
                </a:solidFill>
              </a:rPr>
              <a:t>entero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mayor</a:t>
            </a:r>
            <a:r>
              <a:rPr lang="pt-BR" b="1" dirty="0">
                <a:solidFill>
                  <a:schemeClr val="bg1"/>
                </a:solidFill>
              </a:rPr>
              <a:t> mas próximo";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ceiling</a:t>
            </a:r>
            <a:r>
              <a:rPr lang="pt-BR" b="1" dirty="0">
                <a:solidFill>
                  <a:schemeClr val="bg1"/>
                </a:solidFill>
              </a:rPr>
              <a:t>(-95.3) as "igual que </a:t>
            </a:r>
            <a:r>
              <a:rPr lang="pt-BR" b="1" dirty="0" err="1">
                <a:solidFill>
                  <a:schemeClr val="bg1"/>
                </a:solidFill>
              </a:rPr>
              <a:t>ceil</a:t>
            </a:r>
            <a:r>
              <a:rPr lang="pt-BR" b="1" dirty="0">
                <a:solidFill>
                  <a:schemeClr val="bg1"/>
                </a:solidFill>
              </a:rPr>
              <a:t>" 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degrees</a:t>
            </a:r>
            <a:r>
              <a:rPr lang="pt-BR" b="1" dirty="0">
                <a:solidFill>
                  <a:schemeClr val="bg1"/>
                </a:solidFill>
              </a:rPr>
              <a:t>(0.5) as grados;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div</a:t>
            </a:r>
            <a:r>
              <a:rPr lang="pt-BR" b="1" dirty="0">
                <a:solidFill>
                  <a:schemeClr val="bg1"/>
                </a:solidFill>
              </a:rPr>
              <a:t>(9,4) as "</a:t>
            </a:r>
            <a:r>
              <a:rPr lang="pt-BR" b="1" dirty="0" err="1">
                <a:solidFill>
                  <a:schemeClr val="bg1"/>
                </a:solidFill>
              </a:rPr>
              <a:t>división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entera</a:t>
            </a:r>
            <a:r>
              <a:rPr lang="pt-BR" b="1" dirty="0">
                <a:solidFill>
                  <a:schemeClr val="bg1"/>
                </a:solidFill>
              </a:rPr>
              <a:t>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exp</a:t>
            </a:r>
            <a:r>
              <a:rPr lang="pt-BR" b="1" dirty="0">
                <a:solidFill>
                  <a:schemeClr val="bg1"/>
                </a:solidFill>
              </a:rPr>
              <a:t>(1.0) as exponente;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floor</a:t>
            </a:r>
            <a:r>
              <a:rPr lang="pt-BR" b="1" dirty="0">
                <a:solidFill>
                  <a:schemeClr val="bg1"/>
                </a:solidFill>
              </a:rPr>
              <a:t>(-42.8) as "</a:t>
            </a:r>
            <a:r>
              <a:rPr lang="pt-BR" b="1" dirty="0" err="1">
                <a:solidFill>
                  <a:schemeClr val="bg1"/>
                </a:solidFill>
              </a:rPr>
              <a:t>entero</a:t>
            </a:r>
            <a:r>
              <a:rPr lang="pt-BR" b="1" dirty="0">
                <a:solidFill>
                  <a:schemeClr val="bg1"/>
                </a:solidFill>
              </a:rPr>
              <a:t> menor mas próximo";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ln</a:t>
            </a:r>
            <a:r>
              <a:rPr lang="pt-BR" b="1" dirty="0">
                <a:solidFill>
                  <a:schemeClr val="bg1"/>
                </a:solidFill>
              </a:rPr>
              <a:t>(2.0) as "logaritmo natural";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log(100.0) as "logaritmo de base 10";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log(2.0, 64.0) as "logaritmo de base explicita";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mod</a:t>
            </a:r>
            <a:r>
              <a:rPr lang="pt-BR" b="1" dirty="0">
                <a:solidFill>
                  <a:schemeClr val="bg1"/>
                </a:solidFill>
              </a:rPr>
              <a:t>(9,4) as "resto de </a:t>
            </a:r>
            <a:r>
              <a:rPr lang="pt-BR" b="1" dirty="0" err="1">
                <a:solidFill>
                  <a:schemeClr val="bg1"/>
                </a:solidFill>
              </a:rPr>
              <a:t>division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entera</a:t>
            </a:r>
            <a:r>
              <a:rPr lang="pt-BR" b="1" dirty="0">
                <a:solidFill>
                  <a:schemeClr val="bg1"/>
                </a:solidFill>
              </a:rPr>
              <a:t>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pi() as "valor de constante pi";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power</a:t>
            </a:r>
            <a:r>
              <a:rPr lang="pt-BR" b="1" dirty="0">
                <a:solidFill>
                  <a:schemeClr val="bg1"/>
                </a:solidFill>
              </a:rPr>
              <a:t>(9.0, 3.0) as "potencia de";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radians</a:t>
            </a:r>
            <a:r>
              <a:rPr lang="pt-BR" b="1" dirty="0">
                <a:solidFill>
                  <a:schemeClr val="bg1"/>
                </a:solidFill>
              </a:rPr>
              <a:t>(45.0) as </a:t>
            </a:r>
            <a:r>
              <a:rPr lang="pt-BR" b="1" dirty="0" err="1">
                <a:solidFill>
                  <a:schemeClr val="bg1"/>
                </a:solidFill>
              </a:rPr>
              <a:t>radianes</a:t>
            </a:r>
            <a:r>
              <a:rPr lang="pt-BR" b="1" dirty="0">
                <a:solidFill>
                  <a:schemeClr val="bg1"/>
                </a:solidFill>
              </a:rPr>
              <a:t>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round(42.4) as "</a:t>
            </a:r>
            <a:r>
              <a:rPr lang="pt-BR" b="1" dirty="0" err="1">
                <a:solidFill>
                  <a:schemeClr val="bg1"/>
                </a:solidFill>
              </a:rPr>
              <a:t>redondeo</a:t>
            </a:r>
            <a:r>
              <a:rPr lang="pt-BR" b="1" dirty="0">
                <a:solidFill>
                  <a:schemeClr val="bg1"/>
                </a:solidFill>
              </a:rPr>
              <a:t> a </a:t>
            </a:r>
            <a:r>
              <a:rPr lang="pt-BR" b="1" dirty="0" err="1">
                <a:solidFill>
                  <a:schemeClr val="bg1"/>
                </a:solidFill>
              </a:rPr>
              <a:t>entero</a:t>
            </a:r>
            <a:r>
              <a:rPr lang="pt-BR" b="1" dirty="0">
                <a:solidFill>
                  <a:schemeClr val="bg1"/>
                </a:solidFill>
              </a:rPr>
              <a:t> mas </a:t>
            </a:r>
            <a:r>
              <a:rPr lang="pt-BR" b="1" dirty="0" err="1">
                <a:solidFill>
                  <a:schemeClr val="bg1"/>
                </a:solidFill>
              </a:rPr>
              <a:t>proximo</a:t>
            </a:r>
            <a:r>
              <a:rPr lang="pt-BR" b="1" dirty="0">
                <a:solidFill>
                  <a:schemeClr val="bg1"/>
                </a:solidFill>
              </a:rPr>
              <a:t>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round(42.4382, 2) as "</a:t>
            </a:r>
            <a:r>
              <a:rPr lang="pt-BR" b="1" dirty="0" err="1">
                <a:solidFill>
                  <a:schemeClr val="bg1"/>
                </a:solidFill>
              </a:rPr>
              <a:t>redondeo</a:t>
            </a:r>
            <a:r>
              <a:rPr lang="pt-BR" b="1" dirty="0">
                <a:solidFill>
                  <a:schemeClr val="bg1"/>
                </a:solidFill>
              </a:rPr>
              <a:t> a </a:t>
            </a:r>
            <a:r>
              <a:rPr lang="pt-BR" b="1" dirty="0" err="1">
                <a:solidFill>
                  <a:schemeClr val="bg1"/>
                </a:solidFill>
              </a:rPr>
              <a:t>decimales</a:t>
            </a:r>
            <a:r>
              <a:rPr lang="pt-BR" b="1" dirty="0">
                <a:solidFill>
                  <a:schemeClr val="bg1"/>
                </a:solidFill>
              </a:rPr>
              <a:t> especificados";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sign</a:t>
            </a:r>
            <a:r>
              <a:rPr lang="pt-BR" b="1" dirty="0">
                <a:solidFill>
                  <a:schemeClr val="bg1"/>
                </a:solidFill>
              </a:rPr>
              <a:t>(-8.4) as "signo de 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sqrt</a:t>
            </a:r>
            <a:r>
              <a:rPr lang="pt-BR" b="1" dirty="0">
                <a:solidFill>
                  <a:schemeClr val="bg1"/>
                </a:solidFill>
              </a:rPr>
              <a:t>(2.0) as "raiz </a:t>
            </a:r>
            <a:r>
              <a:rPr lang="pt-BR" b="1" dirty="0" err="1">
                <a:solidFill>
                  <a:schemeClr val="bg1"/>
                </a:solidFill>
              </a:rPr>
              <a:t>cuadrada</a:t>
            </a:r>
            <a:r>
              <a:rPr lang="pt-BR" b="1" dirty="0">
                <a:solidFill>
                  <a:schemeClr val="bg1"/>
                </a:solidFill>
              </a:rPr>
              <a:t>";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select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trunc</a:t>
            </a:r>
            <a:r>
              <a:rPr lang="pt-BR" b="1" dirty="0">
                <a:solidFill>
                  <a:schemeClr val="bg1"/>
                </a:solidFill>
              </a:rPr>
              <a:t>(42.4382, 2) as "valor truncado a </a:t>
            </a:r>
            <a:r>
              <a:rPr lang="pt-BR" b="1" dirty="0" err="1">
                <a:solidFill>
                  <a:schemeClr val="bg1"/>
                </a:solidFill>
              </a:rPr>
              <a:t>decimales</a:t>
            </a:r>
            <a:r>
              <a:rPr lang="pt-BR" b="1" dirty="0">
                <a:solidFill>
                  <a:schemeClr val="bg1"/>
                </a:solidFill>
              </a:rPr>
              <a:t> indicados";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3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6909CB-4699-3B90-0721-7AA923845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3" y="1312694"/>
            <a:ext cx="11884085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char_length(string)</a:t>
            </a:r>
            <a:r>
              <a:rPr kumimoji="0" lang="es-ES" altLang="es-E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: Retorna la longitud del texto. Ejemplo:</a:t>
            </a:r>
            <a:endParaRPr kumimoji="0" lang="es-ES" altLang="es-ES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 char_length('Hola'); </a:t>
            </a:r>
            <a:endParaRPr kumimoji="0" lang="es-ES" altLang="es-E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retorna un 4.</a:t>
            </a:r>
            <a:endParaRPr kumimoji="0" lang="es-ES" altLang="es-E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459DFD2-7AC6-39B2-B01C-3A4E9EA4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PARA EL MANEJO DE CADENAS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3BC3108-1C4C-CD9F-E2DD-32B1A7E5D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3" y="3952677"/>
            <a:ext cx="11884085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el texto convertido a mayúsculas. Ejemplo: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4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('Hola');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'HOLA'.</a:t>
            </a:r>
          </a:p>
        </p:txBody>
      </p:sp>
    </p:spTree>
    <p:extLst>
      <p:ext uri="{BB962C8B-B14F-4D97-AF65-F5344CB8AC3E}">
        <p14:creationId xmlns:p14="http://schemas.microsoft.com/office/powerpoint/2010/main" val="90476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459DFD2-7AC6-39B2-B01C-3A4E9EA4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PARA EL MANEJO DE CADENAS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BA1A84-DEAD-E78D-5411-8E13116DC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2" y="1283499"/>
            <a:ext cx="11884085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el texto convertido a minúsculas. Ejemplo: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('Hola');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'hola'.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B5E5F64-155A-6F6A-6821-B1493D20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2" y="3968750"/>
            <a:ext cx="12046528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position(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la posición de un </a:t>
            </a:r>
            <a:r>
              <a:rPr lang="es-ES" altLang="es-ES" sz="4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dentro de otro. Ejemplo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position('Mundo' in 'Hola Mundo');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6</a:t>
            </a:r>
          </a:p>
        </p:txBody>
      </p:sp>
    </p:spTree>
    <p:extLst>
      <p:ext uri="{BB962C8B-B14F-4D97-AF65-F5344CB8AC3E}">
        <p14:creationId xmlns:p14="http://schemas.microsoft.com/office/powerpoint/2010/main" val="7309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459DFD2-7AC6-39B2-B01C-3A4E9EA4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PARA EL MANEJO DE FECHAS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BD8E46B-B81B-01D9-2105-0B864E87F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73" y="1600372"/>
            <a:ext cx="11884084" cy="1938992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current_date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la fecha actual. Ejemplo: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current_date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por ejemplo '2009-05-20'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98F27F9-450C-88AE-68F2-A3213FF52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58" y="3670349"/>
            <a:ext cx="11884084" cy="255454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current_time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la hora actual con la zona horaria. Ejemplo: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4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current_time</a:t>
            </a:r>
            <a:r>
              <a:rPr lang="es-ES" altLang="es-E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Retorna por ejemplo '18:33:06.074493+00'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AEF4415-5032-25CC-BD99-ED54DB6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current_time</a:t>
            </a:r>
            <a:r>
              <a:rPr kumimoji="0" lang="es-ES" altLang="es-E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retorna la hora actual con la zona horaria. Ejemplo:</a:t>
            </a:r>
            <a:endParaRPr kumimoji="0" lang="es-ES" altLang="es-E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 current_time; 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Retorna por ejemplo '18:33:06.074493+00'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4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459DFD2-7AC6-39B2-B01C-3A4E9EA4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FUNCIONES 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PARA EL MANEJO DE FECHAS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356851B-323F-793D-A0AB-77F3800A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5" y="1502689"/>
            <a:ext cx="11743714" cy="4524315"/>
          </a:xfrm>
          <a:prstGeom prst="rect">
            <a:avLst/>
          </a:prstGeom>
          <a:solidFill>
            <a:srgbClr val="AED7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extract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(valor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from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timestamp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)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: retorna una parte de la fecha u hora según le indiquemos antes del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from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, luego del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from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debemos indicar un campo o valor de tipo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timestamp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(o en su defecto anteceder la palabra clave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timestamp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para convertirlo). Ejemplo: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extract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year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from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timestamp'2009-12-31 12:25:50'); </a:t>
            </a:r>
            <a:endParaRPr kumimoji="0" lang="es-ES" altLang="es-E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Retorna el año '2009'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extract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month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s-ES" altLang="es-E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from</a:t>
            </a:r>
            <a:r>
              <a:rPr kumimoji="0" lang="es-ES" altLang="es-E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timestamp'2009-12-31 12:25:50’);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3200" dirty="0">
                <a:solidFill>
                  <a:srgbClr val="000000"/>
                </a:solidFill>
                <a:latin typeface="Arial Unicode MS"/>
              </a:rPr>
              <a:t>Retorna el mes 12</a:t>
            </a:r>
            <a:r>
              <a:rPr kumimoji="0" lang="es-ES" altLang="es-E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CDB813-89A1-B25E-726C-D18CA953ACDB}"/>
              </a:ext>
            </a:extLst>
          </p:cNvPr>
          <p:cNvSpPr txBox="1"/>
          <p:nvPr/>
        </p:nvSpPr>
        <p:spPr>
          <a:xfrm>
            <a:off x="558850" y="1316131"/>
            <a:ext cx="8192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/>
              <a:t>2.- LISTAR LAS VENTAS Y OBJETIVOS DE LAS CIUDADES DE LA REGION OESTE</a:t>
            </a:r>
            <a:endParaRPr lang="es-ES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9A143C-5242-7751-D365-BF264FA09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" t="70661" r="13050" b="10906"/>
          <a:stretch/>
        </p:blipFill>
        <p:spPr>
          <a:xfrm>
            <a:off x="1055077" y="2471894"/>
            <a:ext cx="9907675" cy="1205802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BB8DAB7B-C84C-7467-188C-311E8E058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SENCILLA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0044709-19EE-967B-3084-26B81FDAF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USO DE CLÁUSULA SELECT Y WHERE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1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177556D-5DC0-F5A6-03B2-B5B9A06B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SENCILLA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930AD87-7B3C-7DD2-3CB8-BE3123845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USO DE CLÁUSULA SELECT Y WHERE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47E9B248-1947-F9FF-4862-FAC8CFDA4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8564"/>
              </p:ext>
            </p:extLst>
          </p:nvPr>
        </p:nvGraphicFramePr>
        <p:xfrm>
          <a:off x="130628" y="1945640"/>
          <a:ext cx="11937441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94">
                  <a:extLst>
                    <a:ext uri="{9D8B030D-6E8A-4147-A177-3AD203B41FA5}">
                      <a16:colId xmlns:a16="http://schemas.microsoft.com/office/drawing/2014/main" val="2860710526"/>
                    </a:ext>
                  </a:extLst>
                </a:gridCol>
                <a:gridCol w="5354033">
                  <a:extLst>
                    <a:ext uri="{9D8B030D-6E8A-4147-A177-3AD203B41FA5}">
                      <a16:colId xmlns:a16="http://schemas.microsoft.com/office/drawing/2014/main" val="1601251407"/>
                    </a:ext>
                  </a:extLst>
                </a:gridCol>
                <a:gridCol w="5628814">
                  <a:extLst>
                    <a:ext uri="{9D8B030D-6E8A-4147-A177-3AD203B41FA5}">
                      <a16:colId xmlns:a16="http://schemas.microsoft.com/office/drawing/2014/main" val="2290052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NRO.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/>
                        <a:t>TIPOS DE CONDICIONES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BO" sz="2400" b="1" dirty="0"/>
                        <a:t>SÍMBOLOS - COMANDOS</a:t>
                      </a:r>
                      <a:endParaRPr lang="es-E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85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COMPARACI</a:t>
                      </a:r>
                      <a:r>
                        <a:rPr lang="es-BO" sz="2400" dirty="0"/>
                        <a:t>ÓN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sz="2400" dirty="0"/>
                        <a:t>=, </a:t>
                      </a:r>
                      <a:r>
                        <a:rPr lang="es-ES" sz="2400" dirty="0"/>
                        <a:t>&lt;&gt;,&lt;, &lt;=,&gt;,&gt;=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33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RANGO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BETWEEN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0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PERTENENCIA A UN CONJUNTO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582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CORREPONDENCIA CON UN PATRÓN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8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TEST DE VALOR NULO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IS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5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493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861FE08-D6E7-8EEF-44E4-7AE3C4B38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DIAGRAMA SINTÁCTICO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364F31C-112B-F89E-7E71-A66F09BB7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COMPARACIÓN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E1CA06-BA1E-F99F-70EC-BC4D1BC211B0}"/>
              </a:ext>
            </a:extLst>
          </p:cNvPr>
          <p:cNvSpPr txBox="1"/>
          <p:nvPr/>
        </p:nvSpPr>
        <p:spPr>
          <a:xfrm flipH="1">
            <a:off x="1668022" y="1436920"/>
            <a:ext cx="144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dirty="0"/>
              <a:t>WHERE</a:t>
            </a:r>
            <a:endParaRPr lang="es-E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3FF8B9-01C6-44D1-2535-3D0600A26DFD}"/>
              </a:ext>
            </a:extLst>
          </p:cNvPr>
          <p:cNvSpPr txBox="1"/>
          <p:nvPr/>
        </p:nvSpPr>
        <p:spPr>
          <a:xfrm flipH="1">
            <a:off x="3639172" y="1436919"/>
            <a:ext cx="218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dirty="0"/>
              <a:t>Expresión 1</a:t>
            </a:r>
            <a:endParaRPr lang="es-ES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104CAC-FA07-1CC4-E39D-B1ED4B4FFD51}"/>
              </a:ext>
            </a:extLst>
          </p:cNvPr>
          <p:cNvSpPr txBox="1"/>
          <p:nvPr/>
        </p:nvSpPr>
        <p:spPr>
          <a:xfrm flipH="1">
            <a:off x="7680284" y="1436919"/>
            <a:ext cx="218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dirty="0"/>
              <a:t>Expresión 2</a:t>
            </a:r>
            <a:endParaRPr lang="es-ES" sz="24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A1CAA3C-4DEF-D2B6-7432-517ABFF017DA}"/>
              </a:ext>
            </a:extLst>
          </p:cNvPr>
          <p:cNvCxnSpPr>
            <a:cxnSpLocks/>
          </p:cNvCxnSpPr>
          <p:nvPr/>
        </p:nvCxnSpPr>
        <p:spPr>
          <a:xfrm>
            <a:off x="2903969" y="1707383"/>
            <a:ext cx="74525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4704125-5F8C-4577-0144-23C2CA242294}"/>
              </a:ext>
            </a:extLst>
          </p:cNvPr>
          <p:cNvCxnSpPr>
            <a:cxnSpLocks/>
          </p:cNvCxnSpPr>
          <p:nvPr/>
        </p:nvCxnSpPr>
        <p:spPr>
          <a:xfrm>
            <a:off x="5327298" y="1707383"/>
            <a:ext cx="8580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A0AC6C-325B-BF49-03F0-F1F6DD3AF769}"/>
              </a:ext>
            </a:extLst>
          </p:cNvPr>
          <p:cNvCxnSpPr>
            <a:cxnSpLocks/>
          </p:cNvCxnSpPr>
          <p:nvPr/>
        </p:nvCxnSpPr>
        <p:spPr>
          <a:xfrm flipV="1">
            <a:off x="6839577" y="1707384"/>
            <a:ext cx="855780" cy="55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14FEF84-6F79-4A63-E1C5-C461992E452D}"/>
              </a:ext>
            </a:extLst>
          </p:cNvPr>
          <p:cNvCxnSpPr/>
          <p:nvPr/>
        </p:nvCxnSpPr>
        <p:spPr>
          <a:xfrm>
            <a:off x="9515786" y="1707383"/>
            <a:ext cx="9947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16C10BF-7020-8C20-DB9F-690F421C644F}"/>
              </a:ext>
            </a:extLst>
          </p:cNvPr>
          <p:cNvSpPr txBox="1"/>
          <p:nvPr/>
        </p:nvSpPr>
        <p:spPr>
          <a:xfrm>
            <a:off x="6364845" y="14457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=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2AA9CA8-B1F7-8ED3-E446-3BE0C867DFC1}"/>
              </a:ext>
            </a:extLst>
          </p:cNvPr>
          <p:cNvSpPr txBox="1"/>
          <p:nvPr/>
        </p:nvSpPr>
        <p:spPr>
          <a:xfrm>
            <a:off x="6295838" y="17073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&lt;&gt;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95B9CB7-93DE-6432-2C83-208C8A31E24A}"/>
              </a:ext>
            </a:extLst>
          </p:cNvPr>
          <p:cNvSpPr txBox="1"/>
          <p:nvPr/>
        </p:nvSpPr>
        <p:spPr>
          <a:xfrm>
            <a:off x="6385606" y="203933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&lt;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C8E181-FC0C-EA2D-CC56-831794AAE40A}"/>
              </a:ext>
            </a:extLst>
          </p:cNvPr>
          <p:cNvSpPr txBox="1"/>
          <p:nvPr/>
        </p:nvSpPr>
        <p:spPr>
          <a:xfrm>
            <a:off x="6285126" y="24238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&lt;=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41ADBF-9C7F-2345-0D6D-CC45422CAAFE}"/>
              </a:ext>
            </a:extLst>
          </p:cNvPr>
          <p:cNvSpPr txBox="1"/>
          <p:nvPr/>
        </p:nvSpPr>
        <p:spPr>
          <a:xfrm>
            <a:off x="6451368" y="275583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&gt;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E19531-769C-54F1-6F44-2C5343D6A061}"/>
              </a:ext>
            </a:extLst>
          </p:cNvPr>
          <p:cNvSpPr txBox="1"/>
          <p:nvPr/>
        </p:nvSpPr>
        <p:spPr>
          <a:xfrm>
            <a:off x="6270499" y="306273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&gt;=</a:t>
            </a:r>
            <a:endParaRPr lang="es-ES" sz="2800" b="1" dirty="0">
              <a:solidFill>
                <a:srgbClr val="FF0000"/>
              </a:solidFill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AF37550-24C4-4224-8DCA-CE133A33323D}"/>
              </a:ext>
            </a:extLst>
          </p:cNvPr>
          <p:cNvCxnSpPr/>
          <p:nvPr/>
        </p:nvCxnSpPr>
        <p:spPr>
          <a:xfrm>
            <a:off x="5828040" y="1702778"/>
            <a:ext cx="0" cy="163705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5602ACA-2381-991F-C184-B36518B28B6A}"/>
              </a:ext>
            </a:extLst>
          </p:cNvPr>
          <p:cNvCxnSpPr/>
          <p:nvPr/>
        </p:nvCxnSpPr>
        <p:spPr>
          <a:xfrm>
            <a:off x="7336966" y="1702778"/>
            <a:ext cx="0" cy="163705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BDC97D2-D062-E49D-343E-7563CA89FC89}"/>
              </a:ext>
            </a:extLst>
          </p:cNvPr>
          <p:cNvCxnSpPr>
            <a:cxnSpLocks/>
          </p:cNvCxnSpPr>
          <p:nvPr/>
        </p:nvCxnSpPr>
        <p:spPr>
          <a:xfrm>
            <a:off x="5842275" y="1981202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3DD12DD3-D553-42BE-88CB-B304F1C017AB}"/>
              </a:ext>
            </a:extLst>
          </p:cNvPr>
          <p:cNvCxnSpPr>
            <a:cxnSpLocks/>
          </p:cNvCxnSpPr>
          <p:nvPr/>
        </p:nvCxnSpPr>
        <p:spPr>
          <a:xfrm>
            <a:off x="5842275" y="2300941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FCF9726-E07E-8BFD-D07F-A02B3FE13E6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39577" y="1968993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F3DBF8F6-225D-37ED-720F-C1861065BB22}"/>
              </a:ext>
            </a:extLst>
          </p:cNvPr>
          <p:cNvCxnSpPr>
            <a:cxnSpLocks/>
          </p:cNvCxnSpPr>
          <p:nvPr/>
        </p:nvCxnSpPr>
        <p:spPr>
          <a:xfrm>
            <a:off x="5843954" y="2716405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81931706-8477-3587-E8EF-6DE5F2C27BCA}"/>
              </a:ext>
            </a:extLst>
          </p:cNvPr>
          <p:cNvCxnSpPr>
            <a:cxnSpLocks/>
          </p:cNvCxnSpPr>
          <p:nvPr/>
        </p:nvCxnSpPr>
        <p:spPr>
          <a:xfrm>
            <a:off x="6841256" y="2704196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6064F65-C554-B6E9-DBF5-0B0A1F0266A1}"/>
              </a:ext>
            </a:extLst>
          </p:cNvPr>
          <p:cNvCxnSpPr>
            <a:cxnSpLocks/>
          </p:cNvCxnSpPr>
          <p:nvPr/>
        </p:nvCxnSpPr>
        <p:spPr>
          <a:xfrm>
            <a:off x="6864144" y="2300941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72313D3-1AF7-B4B1-5E87-A9A869A011B9}"/>
              </a:ext>
            </a:extLst>
          </p:cNvPr>
          <p:cNvCxnSpPr>
            <a:cxnSpLocks/>
          </p:cNvCxnSpPr>
          <p:nvPr/>
        </p:nvCxnSpPr>
        <p:spPr>
          <a:xfrm>
            <a:off x="5835583" y="3029579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4929CE5D-D9DF-866F-6C97-10D0D01D9223}"/>
              </a:ext>
            </a:extLst>
          </p:cNvPr>
          <p:cNvCxnSpPr>
            <a:cxnSpLocks/>
          </p:cNvCxnSpPr>
          <p:nvPr/>
        </p:nvCxnSpPr>
        <p:spPr>
          <a:xfrm>
            <a:off x="6832885" y="3017370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007939B1-BF42-58C0-9F49-B59A28AA5FBE}"/>
              </a:ext>
            </a:extLst>
          </p:cNvPr>
          <p:cNvCxnSpPr>
            <a:cxnSpLocks/>
          </p:cNvCxnSpPr>
          <p:nvPr/>
        </p:nvCxnSpPr>
        <p:spPr>
          <a:xfrm>
            <a:off x="5817164" y="3332701"/>
            <a:ext cx="343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FB70536-762D-8A6A-08EC-90EE528009ED}"/>
              </a:ext>
            </a:extLst>
          </p:cNvPr>
          <p:cNvCxnSpPr>
            <a:cxnSpLocks/>
          </p:cNvCxnSpPr>
          <p:nvPr/>
        </p:nvCxnSpPr>
        <p:spPr>
          <a:xfrm>
            <a:off x="6834562" y="3320492"/>
            <a:ext cx="488751" cy="5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0368829-CCF4-A092-5E0A-BCDC1FB90AEA}"/>
              </a:ext>
            </a:extLst>
          </p:cNvPr>
          <p:cNvSpPr txBox="1"/>
          <p:nvPr/>
        </p:nvSpPr>
        <p:spPr>
          <a:xfrm>
            <a:off x="2060345" y="3656472"/>
            <a:ext cx="754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HALLAR LOS VENDEDORES CONTRATADOS ANTES DE 1988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9924B47-EAAC-DA14-54E0-98833F0BE85F}"/>
              </a:ext>
            </a:extLst>
          </p:cNvPr>
          <p:cNvSpPr txBox="1"/>
          <p:nvPr/>
        </p:nvSpPr>
        <p:spPr>
          <a:xfrm>
            <a:off x="471358" y="3320492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EJEMPLO: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D375B244-A6CC-E1E2-EA32-80F6D3CF5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" t="56629" r="32499" b="19371"/>
          <a:stretch/>
        </p:blipFill>
        <p:spPr>
          <a:xfrm>
            <a:off x="1628391" y="4490008"/>
            <a:ext cx="9063612" cy="1645968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BFC124FA-7AE5-73A9-C734-50CBB5488440}"/>
              </a:ext>
            </a:extLst>
          </p:cNvPr>
          <p:cNvSpPr/>
          <p:nvPr/>
        </p:nvSpPr>
        <p:spPr>
          <a:xfrm>
            <a:off x="6295838" y="4592097"/>
            <a:ext cx="3219948" cy="40917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581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3A81C8-DFFE-E7C8-D142-95E1A0258F5E}"/>
              </a:ext>
            </a:extLst>
          </p:cNvPr>
          <p:cNvSpPr txBox="1"/>
          <p:nvPr/>
        </p:nvSpPr>
        <p:spPr>
          <a:xfrm>
            <a:off x="831996" y="1306844"/>
            <a:ext cx="1038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LISTAR LAS OFICINAS CUYAS VENTAS ESTAN POR DEBAJO DEL 80% DEL OBJETIVO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97D73D-7762-3CAA-BF69-C44973578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" t="6154" r="19395" b="21612"/>
          <a:stretch/>
        </p:blipFill>
        <p:spPr>
          <a:xfrm>
            <a:off x="1507252" y="1768509"/>
            <a:ext cx="9566031" cy="495383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5B9D1F4-800D-2680-3CE1-35C54872E147}"/>
              </a:ext>
            </a:extLst>
          </p:cNvPr>
          <p:cNvSpPr/>
          <p:nvPr/>
        </p:nvSpPr>
        <p:spPr>
          <a:xfrm>
            <a:off x="7837714" y="5255847"/>
            <a:ext cx="3185328" cy="4616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408BB95-6FBB-69A5-994E-3687DA1B3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EJEMPLOS DE TEST DE COMPARACI</a:t>
            </a:r>
            <a:r>
              <a:rPr lang="es-BO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ÓN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479922D-6806-A34E-8D95-B92D644ED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04896"/>
              </p:ext>
            </p:extLst>
          </p:nvPr>
        </p:nvGraphicFramePr>
        <p:xfrm>
          <a:off x="233680" y="1249680"/>
          <a:ext cx="11684000" cy="5455923"/>
        </p:xfrm>
        <a:graphic>
          <a:graphicData uri="http://schemas.openxmlformats.org/drawingml/2006/table">
            <a:tbl>
              <a:tblPr firstRow="1" firstCol="1" bandRow="1"/>
              <a:tblGrid>
                <a:gridCol w="2180515">
                  <a:extLst>
                    <a:ext uri="{9D8B030D-6E8A-4147-A177-3AD203B41FA5}">
                      <a16:colId xmlns:a16="http://schemas.microsoft.com/office/drawing/2014/main" val="3604086530"/>
                    </a:ext>
                  </a:extLst>
                </a:gridCol>
                <a:gridCol w="9503485">
                  <a:extLst>
                    <a:ext uri="{9D8B030D-6E8A-4147-A177-3AD203B41FA5}">
                      <a16:colId xmlns:a16="http://schemas.microsoft.com/office/drawing/2014/main" val="1236289153"/>
                    </a:ext>
                  </a:extLst>
                </a:gridCol>
              </a:tblGrid>
              <a:tr h="2677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TEMA 06: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DISEÑO LÓGICO DE BASE DE DATOS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253825"/>
                  </a:ext>
                </a:extLst>
              </a:tr>
              <a:tr h="827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COMPETENCIAS A DESARROLLAR</a:t>
                      </a:r>
                      <a:endParaRPr lang="es-BO" sz="16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REALIZA </a:t>
                      </a:r>
                      <a:r>
                        <a:rPr lang="es-BO" sz="1600" b="1" dirty="0">
                          <a:solidFill>
                            <a:srgbClr val="385623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CONSULTAS DE SELECCIÓN A LA BASE DE DATOS UTILIZANDO EL COMANDO SELECT</a:t>
                      </a:r>
                      <a:r>
                        <a:rPr lang="es-ES" sz="1600" b="1" dirty="0">
                          <a:solidFill>
                            <a:srgbClr val="385623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REALIZA  </a:t>
                      </a:r>
                      <a:r>
                        <a:rPr lang="es-BO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ACTUALIZACIÓN DE DATOS UTILIZANDO EL COMANDO UPDATE</a:t>
                      </a:r>
                      <a:r>
                        <a:rPr lang="es-ES" sz="1600" b="1" kern="1200" dirty="0">
                          <a:solidFill>
                            <a:srgbClr val="385623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1" kern="120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REALIZA</a:t>
                      </a:r>
                      <a:r>
                        <a:rPr lang="es-ES" sz="1600" b="1" kern="1200" dirty="0">
                          <a:solidFill>
                            <a:srgbClr val="385623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INSERCIÓN Y BORRADO DE DATOS UTILIZANDO EL COMANDO INSERT Y DELETE.</a:t>
                      </a:r>
                      <a:endParaRPr lang="es-BO" sz="1600" b="1" kern="1200" dirty="0">
                        <a:solidFill>
                          <a:srgbClr val="385623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350145"/>
                  </a:ext>
                </a:extLst>
              </a:tr>
              <a:tr h="26771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ACCIONES Y ACTIVIDADES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46597"/>
                  </a:ext>
                </a:extLst>
              </a:tr>
              <a:tr h="1388029">
                <a:tc gridSpan="2"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Reflexiones iniciales sobre asuntos transversales al tema y la materia.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Exposición de cada diapositiva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 Diálogo sobre cada diapositiva para exposición de ideas, opiniones y comentarios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 Realizar preguntas sobre cada diapositiva.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 Lectura de artículos sobre el tema de referencia.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56135"/>
                  </a:ext>
                </a:extLst>
              </a:tr>
              <a:tr h="26771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RECURSOS Y MATERIALES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940037"/>
                  </a:ext>
                </a:extLst>
              </a:tr>
              <a:tr h="827874">
                <a:tc gridSpan="2"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Diapositivas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Material de archivos bibliográficos de texto (</a:t>
                      </a:r>
                      <a:r>
                        <a:rPr lang="es-ES" sz="1600" b="1" dirty="0" err="1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pdf</a:t>
                      </a: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Word..), audio visual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 Lecturas de opinión de autores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020"/>
                  </a:ext>
                </a:extLst>
              </a:tr>
              <a:tr h="24568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CRITERIOS DE EVALUACIÓN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B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83718"/>
                  </a:ext>
                </a:extLst>
              </a:tr>
              <a:tr h="5477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SABER CONOCER</a:t>
                      </a:r>
                      <a:endParaRPr lang="es-BO" sz="16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CONOCE LOS COMANDOS SQL DE MANIPULACIÓN DE DATOS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IDENTIFICA LOS TIPOS DE COMANDOS SQL DE MANIPULACIÓN DE DATOS.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729022"/>
                  </a:ext>
                </a:extLst>
              </a:tr>
              <a:tr h="5477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SABER HACER (PRODUCTO)</a:t>
                      </a:r>
                      <a:endParaRPr lang="es-BO" sz="16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 REALIZA CONSULTAS DE SELECCIÓN, ACTUALIZACIÓN, INSERCIÓN Y BORRADO DE DATOS USANDO DML.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056466"/>
                  </a:ext>
                </a:extLst>
              </a:tr>
              <a:tr h="2677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SABER SER</a:t>
                      </a:r>
                      <a:endParaRPr lang="es-BO" sz="16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100"/>
                        <a:buFont typeface="+mj-lt"/>
                        <a:buNone/>
                      </a:pPr>
                      <a:r>
                        <a:rPr lang="es-ES" sz="1600" b="1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 DEMUESTRA ACTITUD DE PARTICIPACIÓN EN CLASE</a:t>
                      </a:r>
                      <a:endParaRPr lang="es-BO" sz="16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3088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5CF4A50-4E21-AC5D-D906-0A6F277ABC3C}"/>
              </a:ext>
            </a:extLst>
          </p:cNvPr>
          <p:cNvSpPr txBox="1"/>
          <p:nvPr/>
        </p:nvSpPr>
        <p:spPr>
          <a:xfrm>
            <a:off x="4250452" y="361741"/>
            <a:ext cx="4530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0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PLAN DE CLASE</a:t>
            </a:r>
            <a:endParaRPr lang="es-ES" sz="40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3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861FE08-D6E7-8EEF-44E4-7AE3C4B38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364F31C-112B-F89E-7E71-A66F09BB7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RANGO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0368829-CCF4-A092-5E0A-BCDC1FB90AEA}"/>
              </a:ext>
            </a:extLst>
          </p:cNvPr>
          <p:cNvSpPr txBox="1"/>
          <p:nvPr/>
        </p:nvSpPr>
        <p:spPr>
          <a:xfrm>
            <a:off x="1377057" y="2273823"/>
            <a:ext cx="9899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LISTAR LOS VENDEDORES CUYAS VENTAS NO ESTAN ENTRE EL 80% Y EL 120%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9924B47-EAAC-DA14-54E0-98833F0BE85F}"/>
              </a:ext>
            </a:extLst>
          </p:cNvPr>
          <p:cNvSpPr txBox="1"/>
          <p:nvPr/>
        </p:nvSpPr>
        <p:spPr>
          <a:xfrm>
            <a:off x="11715" y="227382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4E057E-7D59-16F5-4A7D-C1182A00083B}"/>
              </a:ext>
            </a:extLst>
          </p:cNvPr>
          <p:cNvSpPr txBox="1"/>
          <p:nvPr/>
        </p:nvSpPr>
        <p:spPr>
          <a:xfrm>
            <a:off x="109842" y="1583674"/>
            <a:ext cx="11972316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columna (NOT) BETWEEN valor1 AND valor2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B123A1C-64E7-D61D-ABDD-B6E9006B0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6" t="37802" b="30498"/>
          <a:stretch/>
        </p:blipFill>
        <p:spPr>
          <a:xfrm>
            <a:off x="331191" y="3054698"/>
            <a:ext cx="11529618" cy="246184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AF9835B-264D-9BF7-42B8-5314C277CECD}"/>
              </a:ext>
            </a:extLst>
          </p:cNvPr>
          <p:cNvSpPr/>
          <p:nvPr/>
        </p:nvSpPr>
        <p:spPr>
          <a:xfrm>
            <a:off x="6982691" y="3084843"/>
            <a:ext cx="4293999" cy="3441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64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477556B-F54E-A964-D7FC-D3DDCD64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B2AA7E4-EA6B-E526-667C-0440D5BC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PERTENENCIA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41D92F-6ECA-9945-2F1F-3C431B20E9B8}"/>
              </a:ext>
            </a:extLst>
          </p:cNvPr>
          <p:cNvSpPr txBox="1"/>
          <p:nvPr/>
        </p:nvSpPr>
        <p:spPr>
          <a:xfrm>
            <a:off x="622308" y="1462325"/>
            <a:ext cx="10663625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columna IN(valor1,valor2,…</a:t>
            </a:r>
            <a:r>
              <a:rPr lang="es-ES" sz="2700" b="1" dirty="0" err="1">
                <a:solidFill>
                  <a:schemeClr val="bg1"/>
                </a:solidFill>
              </a:rPr>
              <a:t>valorN</a:t>
            </a:r>
            <a:r>
              <a:rPr lang="es-ES" sz="27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5365BB-CD81-F7DF-7029-7F4FEA935C34}"/>
              </a:ext>
            </a:extLst>
          </p:cNvPr>
          <p:cNvSpPr txBox="1"/>
          <p:nvPr/>
        </p:nvSpPr>
        <p:spPr>
          <a:xfrm>
            <a:off x="1269915" y="2107710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LISTAR LAS VENTAS DE BILL ADAMS Y MARY JONES.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DF8E77-8E56-2FE8-1D62-92D91412F0F0}"/>
              </a:ext>
            </a:extLst>
          </p:cNvPr>
          <p:cNvSpPr txBox="1"/>
          <p:nvPr/>
        </p:nvSpPr>
        <p:spPr>
          <a:xfrm>
            <a:off x="51907" y="2123099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5DA3CA-9813-0F23-F448-69DADF8AC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4" t="45303" r="17841" b="24091"/>
          <a:stretch/>
        </p:blipFill>
        <p:spPr>
          <a:xfrm>
            <a:off x="461615" y="2815476"/>
            <a:ext cx="10985009" cy="258019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81D161-3FA9-5773-EDDF-080E665E6B7A}"/>
              </a:ext>
            </a:extLst>
          </p:cNvPr>
          <p:cNvSpPr/>
          <p:nvPr/>
        </p:nvSpPr>
        <p:spPr>
          <a:xfrm>
            <a:off x="6005945" y="3325091"/>
            <a:ext cx="5279989" cy="3636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100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477556B-F54E-A964-D7FC-D3DDCD64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-9127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B2AA7E4-EA6B-E526-667C-0440D5BC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363767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CORRESPONDENCIA CON UN PATRÓN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41D92F-6ECA-9945-2F1F-3C431B20E9B8}"/>
              </a:ext>
            </a:extLst>
          </p:cNvPr>
          <p:cNvSpPr txBox="1"/>
          <p:nvPr/>
        </p:nvSpPr>
        <p:spPr>
          <a:xfrm>
            <a:off x="622308" y="1462325"/>
            <a:ext cx="9275168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columna LIKE ‘</a:t>
            </a:r>
            <a:r>
              <a:rPr lang="es-ES" sz="2700" b="1" dirty="0">
                <a:solidFill>
                  <a:srgbClr val="FF0000"/>
                </a:solidFill>
              </a:rPr>
              <a:t>%</a:t>
            </a:r>
            <a:r>
              <a:rPr lang="es-ES" sz="2700" b="1" dirty="0">
                <a:solidFill>
                  <a:schemeClr val="bg1"/>
                </a:solidFill>
              </a:rPr>
              <a:t>patrón</a:t>
            </a:r>
            <a:r>
              <a:rPr lang="es-ES" sz="2700" b="1" dirty="0">
                <a:solidFill>
                  <a:srgbClr val="FF0000"/>
                </a:solidFill>
              </a:rPr>
              <a:t>%</a:t>
            </a:r>
            <a:r>
              <a:rPr lang="es-ES" sz="2700" b="1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5365BB-CD81-F7DF-7029-7F4FEA935C34}"/>
              </a:ext>
            </a:extLst>
          </p:cNvPr>
          <p:cNvSpPr txBox="1"/>
          <p:nvPr/>
        </p:nvSpPr>
        <p:spPr>
          <a:xfrm>
            <a:off x="1269915" y="2107710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LISTAR LAS VENTAS DE LOS VENDEDORES CUYOS NOMRES EMPIEZAN CON 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DF8E77-8E56-2FE8-1D62-92D91412F0F0}"/>
              </a:ext>
            </a:extLst>
          </p:cNvPr>
          <p:cNvSpPr txBox="1"/>
          <p:nvPr/>
        </p:nvSpPr>
        <p:spPr>
          <a:xfrm>
            <a:off x="51907" y="2123099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923829-A3FD-03A2-DD03-FAB74012D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1" t="67546" r="31346" b="5304"/>
          <a:stretch/>
        </p:blipFill>
        <p:spPr>
          <a:xfrm>
            <a:off x="1428580" y="2877429"/>
            <a:ext cx="9524905" cy="23759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235D253-A339-E9F6-2719-4BB77C82815A}"/>
              </a:ext>
            </a:extLst>
          </p:cNvPr>
          <p:cNvSpPr/>
          <p:nvPr/>
        </p:nvSpPr>
        <p:spPr>
          <a:xfrm>
            <a:off x="7114233" y="3235569"/>
            <a:ext cx="3074796" cy="44212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91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477556B-F54E-A964-D7FC-D3DDCD64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-9127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B2AA7E4-EA6B-E526-667C-0440D5BC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05" y="570441"/>
            <a:ext cx="11553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DEL TEST DE VALOR NULO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41D92F-6ECA-9945-2F1F-3C431B20E9B8}"/>
              </a:ext>
            </a:extLst>
          </p:cNvPr>
          <p:cNvSpPr txBox="1"/>
          <p:nvPr/>
        </p:nvSpPr>
        <p:spPr>
          <a:xfrm>
            <a:off x="622308" y="1462325"/>
            <a:ext cx="9016892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columna IS (NOT) NULL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5365BB-CD81-F7DF-7029-7F4FEA935C34}"/>
              </a:ext>
            </a:extLst>
          </p:cNvPr>
          <p:cNvSpPr txBox="1"/>
          <p:nvPr/>
        </p:nvSpPr>
        <p:spPr>
          <a:xfrm>
            <a:off x="1269915" y="2107710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HALLA EL VENDEDOR QUE AUN NO TIENE ASIGNADO UNA OFICINA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DF8E77-8E56-2FE8-1D62-92D91412F0F0}"/>
              </a:ext>
            </a:extLst>
          </p:cNvPr>
          <p:cNvSpPr txBox="1"/>
          <p:nvPr/>
        </p:nvSpPr>
        <p:spPr>
          <a:xfrm>
            <a:off x="51907" y="2123099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730A7-BAF6-C7FF-B35B-85FAFEA41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1" t="72820" r="24588" b="6520"/>
          <a:stretch/>
        </p:blipFill>
        <p:spPr>
          <a:xfrm>
            <a:off x="278788" y="2722318"/>
            <a:ext cx="11634423" cy="256406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03B1552-9D58-061F-E6CD-97A7ECFB49F4}"/>
              </a:ext>
            </a:extLst>
          </p:cNvPr>
          <p:cNvSpPr/>
          <p:nvPr/>
        </p:nvSpPr>
        <p:spPr>
          <a:xfrm>
            <a:off x="7285055" y="2953427"/>
            <a:ext cx="3848519" cy="59921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484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477556B-F54E-A964-D7FC-D3DDCD64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-9127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B2AA7E4-EA6B-E526-667C-0440D5BC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62" y="347107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CONDICIONES DE B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ÚSQUEDA COMPUESTAS (AND,OR,NOT)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41D92F-6ECA-9945-2F1F-3C431B20E9B8}"/>
              </a:ext>
            </a:extLst>
          </p:cNvPr>
          <p:cNvSpPr txBox="1"/>
          <p:nvPr/>
        </p:nvSpPr>
        <p:spPr>
          <a:xfrm>
            <a:off x="622308" y="1462325"/>
            <a:ext cx="8629478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columnas FROM tabla WHERE  exp1 (AND,OR) exp2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5365BB-CD81-F7DF-7029-7F4FEA935C34}"/>
              </a:ext>
            </a:extLst>
          </p:cNvPr>
          <p:cNvSpPr txBox="1"/>
          <p:nvPr/>
        </p:nvSpPr>
        <p:spPr>
          <a:xfrm>
            <a:off x="1269915" y="2107710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HALLAR LOS VENDEDORES QUE ESTAN POR DEBAJO DE LA CUOTA O CON VENTAS INFERIORES A 47.000.000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DF8E77-8E56-2FE8-1D62-92D91412F0F0}"/>
              </a:ext>
            </a:extLst>
          </p:cNvPr>
          <p:cNvSpPr txBox="1"/>
          <p:nvPr/>
        </p:nvSpPr>
        <p:spPr>
          <a:xfrm>
            <a:off x="51907" y="2123099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E98C6A-A38D-AE20-C5A0-4B9309D93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51" r="25000" b="27912"/>
          <a:stretch/>
        </p:blipFill>
        <p:spPr>
          <a:xfrm>
            <a:off x="984738" y="3076261"/>
            <a:ext cx="10374170" cy="34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EABF3DC-4F1B-482E-1592-D30378DF0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67" y="-9127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E086594F-21C0-76E4-664A-DB59365B5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62" y="347107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ORDENACI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ÓN DE LOS RESULTADOS DE UNA CONSULTA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C9E436-F517-0C0C-D8B6-79990F862E95}"/>
              </a:ext>
            </a:extLst>
          </p:cNvPr>
          <p:cNvSpPr txBox="1"/>
          <p:nvPr/>
        </p:nvSpPr>
        <p:spPr>
          <a:xfrm>
            <a:off x="112641" y="1353658"/>
            <a:ext cx="11966718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2600" b="1" dirty="0">
                <a:solidFill>
                  <a:schemeClr val="bg1"/>
                </a:solidFill>
              </a:rPr>
              <a:t>SELECT columnas FROM tabla WHERE  exp1  </a:t>
            </a:r>
            <a:r>
              <a:rPr lang="es-ES" sz="2600" b="1" dirty="0">
                <a:solidFill>
                  <a:srgbClr val="FFFF00"/>
                </a:solidFill>
              </a:rPr>
              <a:t>ORDER BY </a:t>
            </a:r>
            <a:r>
              <a:rPr lang="es-ES" sz="2600" b="1" dirty="0">
                <a:solidFill>
                  <a:schemeClr val="bg1"/>
                </a:solidFill>
              </a:rPr>
              <a:t>nombres columnas ASC/DESC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0CA774-0AE5-75F2-A68D-659224ECAD65}"/>
              </a:ext>
            </a:extLst>
          </p:cNvPr>
          <p:cNvSpPr txBox="1"/>
          <p:nvPr/>
        </p:nvSpPr>
        <p:spPr>
          <a:xfrm>
            <a:off x="1211872" y="1829098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MUESTRA LAS VENTAS DE CADA OFICINA, ORDENADAS EN ORDEN ALFABÉTICO POR REGIÓN, Y DENTRO DE CADA REGIÓN POR CIUDAD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E41A278-723F-E7EB-1D36-995298BD8D7D}"/>
              </a:ext>
            </a:extLst>
          </p:cNvPr>
          <p:cNvSpPr txBox="1"/>
          <p:nvPr/>
        </p:nvSpPr>
        <p:spPr>
          <a:xfrm>
            <a:off x="74820" y="1907655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F57FFA-E693-374A-247D-1438DD4A6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49" r="35385" b="25715"/>
          <a:stretch/>
        </p:blipFill>
        <p:spPr>
          <a:xfrm>
            <a:off x="321546" y="2660095"/>
            <a:ext cx="8299939" cy="403210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010834-EB15-A0DC-31BF-59AF38A481A3}"/>
              </a:ext>
            </a:extLst>
          </p:cNvPr>
          <p:cNvSpPr/>
          <p:nvPr/>
        </p:nvSpPr>
        <p:spPr>
          <a:xfrm>
            <a:off x="5225143" y="2882348"/>
            <a:ext cx="2612572" cy="7033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7BF2030-DC7B-E5FC-61D0-EBC7F706E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83" r="37445" b="12674"/>
          <a:stretch/>
        </p:blipFill>
        <p:spPr>
          <a:xfrm>
            <a:off x="4452660" y="3807985"/>
            <a:ext cx="7626699" cy="295455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11D4569-EE7F-EDEB-059A-04A0D7F67D7E}"/>
              </a:ext>
            </a:extLst>
          </p:cNvPr>
          <p:cNvSpPr/>
          <p:nvPr/>
        </p:nvSpPr>
        <p:spPr>
          <a:xfrm>
            <a:off x="9113855" y="3846214"/>
            <a:ext cx="2893925" cy="7033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179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51" y="146535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PROMEDIO DE UNA COLUMNA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3214783" y="1321267"/>
            <a:ext cx="5005858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AVG(campo1)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211872" y="1829098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CU</a:t>
            </a:r>
            <a:r>
              <a:rPr lang="es-BO" sz="2400" b="1" dirty="0"/>
              <a:t>ÁL ES LA CUOTA PROMEDIO Y LAS VENTAS PROMEDIO DE LOS VENDEDORE?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1907655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06F8EE-6CDF-214E-86BE-DECA329B5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01" b="30403"/>
          <a:stretch/>
        </p:blipFill>
        <p:spPr>
          <a:xfrm>
            <a:off x="904352" y="2625902"/>
            <a:ext cx="10028255" cy="31519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13D2190-2352-0A2B-B43A-D6644A1B7A96}"/>
              </a:ext>
            </a:extLst>
          </p:cNvPr>
          <p:cNvSpPr/>
          <p:nvPr/>
        </p:nvSpPr>
        <p:spPr>
          <a:xfrm>
            <a:off x="1668027" y="2661332"/>
            <a:ext cx="5938575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25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222" y="242953"/>
            <a:ext cx="1155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SUMA TOTAL DE UNA COLUMNA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3214783" y="1321267"/>
            <a:ext cx="5085623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SUM(campo1)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211872" y="1829098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CU</a:t>
            </a:r>
            <a:r>
              <a:rPr lang="es-BO" sz="2400" b="1" dirty="0"/>
              <a:t>ÁLES SON LAS CUOTAS Y VENTS TOTALES DE LOSVENDEDORE?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1907655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7410ACE-9846-9002-1C5F-612B13A6A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23" r="46676" b="10037"/>
          <a:stretch/>
        </p:blipFill>
        <p:spPr>
          <a:xfrm>
            <a:off x="324315" y="2636510"/>
            <a:ext cx="11543370" cy="323172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D2F6E18-74EA-CF99-465D-A2D600CA27C0}"/>
              </a:ext>
            </a:extLst>
          </p:cNvPr>
          <p:cNvSpPr/>
          <p:nvPr/>
        </p:nvSpPr>
        <p:spPr>
          <a:xfrm>
            <a:off x="1979524" y="2761812"/>
            <a:ext cx="7486023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812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6AFD98F-CE4D-96BD-36A2-59D3001B7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89" r="46506" b="8014"/>
          <a:stretch/>
        </p:blipFill>
        <p:spPr>
          <a:xfrm>
            <a:off x="441437" y="2906261"/>
            <a:ext cx="10912360" cy="3193088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009" y="141231"/>
            <a:ext cx="10966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VALOR MÍNIMO Y M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ÁXIMO</a:t>
            </a: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 DE UNA COLUMNA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441437" y="1321267"/>
            <a:ext cx="5016694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MIN(campo1)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303361" y="1846100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CU</a:t>
            </a:r>
            <a:r>
              <a:rPr lang="es-BO" sz="2400" b="1" dirty="0"/>
              <a:t>ÁLES SON LAS CUOTAS ASIGNADAS MÍNIMA Y MÁXIMA?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1907655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2F6E18-74EA-CF99-465D-A2D600CA27C0}"/>
              </a:ext>
            </a:extLst>
          </p:cNvPr>
          <p:cNvSpPr/>
          <p:nvPr/>
        </p:nvSpPr>
        <p:spPr>
          <a:xfrm>
            <a:off x="1979523" y="3229066"/>
            <a:ext cx="7486023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0744E2-6BF9-F87F-1FEC-69784D0D507A}"/>
              </a:ext>
            </a:extLst>
          </p:cNvPr>
          <p:cNvSpPr txBox="1"/>
          <p:nvPr/>
        </p:nvSpPr>
        <p:spPr>
          <a:xfrm>
            <a:off x="5722535" y="1324416"/>
            <a:ext cx="5096845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MAX(campo1) FROM tabla</a:t>
            </a:r>
          </a:p>
        </p:txBody>
      </p:sp>
    </p:spTree>
    <p:extLst>
      <p:ext uri="{BB962C8B-B14F-4D97-AF65-F5344CB8AC3E}">
        <p14:creationId xmlns:p14="http://schemas.microsoft.com/office/powerpoint/2010/main" val="3815801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90B5F57D-8B2D-25E8-DCF4-B6CB38C6B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46" r="61923" b="12088"/>
          <a:stretch/>
        </p:blipFill>
        <p:spPr>
          <a:xfrm>
            <a:off x="1348046" y="2675949"/>
            <a:ext cx="9495905" cy="3333995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899" y="158108"/>
            <a:ext cx="10966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CUENTA DE VALORES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1111670" y="1285412"/>
            <a:ext cx="996865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COUNT(campo1)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303361" y="2248029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CUÁNTOS CLIENTES HAY?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2309584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2F6E18-74EA-CF99-465D-A2D600CA27C0}"/>
              </a:ext>
            </a:extLst>
          </p:cNvPr>
          <p:cNvSpPr/>
          <p:nvPr/>
        </p:nvSpPr>
        <p:spPr>
          <a:xfrm>
            <a:off x="3286022" y="3425699"/>
            <a:ext cx="7486023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50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268E07-83D3-FF0E-4137-88A75742C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" t="-7157" b="-8862"/>
          <a:stretch/>
        </p:blipFill>
        <p:spPr>
          <a:xfrm>
            <a:off x="1987476" y="4316384"/>
            <a:ext cx="1249457" cy="1336387"/>
          </a:xfrm>
          <a:prstGeom prst="rect">
            <a:avLst/>
          </a:prstGeom>
        </p:spPr>
      </p:pic>
      <p:grpSp>
        <p:nvGrpSpPr>
          <p:cNvPr id="133" name="Grupo 132">
            <a:extLst>
              <a:ext uri="{FF2B5EF4-FFF2-40B4-BE49-F238E27FC236}">
                <a16:creationId xmlns:a16="http://schemas.microsoft.com/office/drawing/2014/main" id="{B6048DEE-476D-E9DF-6EC5-B8BF050B72E1}"/>
              </a:ext>
            </a:extLst>
          </p:cNvPr>
          <p:cNvGrpSpPr/>
          <p:nvPr/>
        </p:nvGrpSpPr>
        <p:grpSpPr>
          <a:xfrm>
            <a:off x="38496" y="967581"/>
            <a:ext cx="11678154" cy="5721789"/>
            <a:chOff x="226329" y="1320227"/>
            <a:chExt cx="11606789" cy="5262824"/>
          </a:xfrm>
        </p:grpSpPr>
        <p:sp>
          <p:nvSpPr>
            <p:cNvPr id="134" name="Freeform: Shape 43">
              <a:extLst>
                <a:ext uri="{FF2B5EF4-FFF2-40B4-BE49-F238E27FC236}">
                  <a16:creationId xmlns:a16="http://schemas.microsoft.com/office/drawing/2014/main" id="{4DDDA7BE-44F7-9FB3-22E6-E84234C7A265}"/>
                </a:ext>
              </a:extLst>
            </p:cNvPr>
            <p:cNvSpPr/>
            <p:nvPr/>
          </p:nvSpPr>
          <p:spPr>
            <a:xfrm rot="901633">
              <a:off x="7141044" y="3100957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44">
              <a:extLst>
                <a:ext uri="{FF2B5EF4-FFF2-40B4-BE49-F238E27FC236}">
                  <a16:creationId xmlns:a16="http://schemas.microsoft.com/office/drawing/2014/main" id="{7F429DCB-2F16-46C5-E930-AE81C57E48CF}"/>
                </a:ext>
              </a:extLst>
            </p:cNvPr>
            <p:cNvSpPr/>
            <p:nvPr/>
          </p:nvSpPr>
          <p:spPr>
            <a:xfrm rot="1570320">
              <a:off x="6363345" y="4787209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45">
              <a:extLst>
                <a:ext uri="{FF2B5EF4-FFF2-40B4-BE49-F238E27FC236}">
                  <a16:creationId xmlns:a16="http://schemas.microsoft.com/office/drawing/2014/main" id="{B586E828-961B-B37F-A657-8408A944304B}"/>
                </a:ext>
              </a:extLst>
            </p:cNvPr>
            <p:cNvSpPr/>
            <p:nvPr/>
          </p:nvSpPr>
          <p:spPr>
            <a:xfrm rot="19905529">
              <a:off x="4152930" y="4830486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46">
              <a:extLst>
                <a:ext uri="{FF2B5EF4-FFF2-40B4-BE49-F238E27FC236}">
                  <a16:creationId xmlns:a16="http://schemas.microsoft.com/office/drawing/2014/main" id="{D33E672E-470F-847F-4028-E4CD43A2BD46}"/>
                </a:ext>
              </a:extLst>
            </p:cNvPr>
            <p:cNvSpPr/>
            <p:nvPr/>
          </p:nvSpPr>
          <p:spPr>
            <a:xfrm rot="1868001">
              <a:off x="3306850" y="3066506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48">
              <a:extLst>
                <a:ext uri="{FF2B5EF4-FFF2-40B4-BE49-F238E27FC236}">
                  <a16:creationId xmlns:a16="http://schemas.microsoft.com/office/drawing/2014/main" id="{069DBF4B-0CE1-2E22-F558-F430FD527E19}"/>
                </a:ext>
              </a:extLst>
            </p:cNvPr>
            <p:cNvSpPr/>
            <p:nvPr/>
          </p:nvSpPr>
          <p:spPr>
            <a:xfrm rot="207651">
              <a:off x="5612098" y="1350846"/>
              <a:ext cx="1677637" cy="1677636"/>
            </a:xfrm>
            <a:custGeom>
              <a:avLst/>
              <a:gdLst>
                <a:gd name="connsiteX0" fmla="*/ 1128509 w 2489983"/>
                <a:gd name="connsiteY0" fmla="*/ 0 h 2489982"/>
                <a:gd name="connsiteX1" fmla="*/ 1400482 w 2489983"/>
                <a:gd name="connsiteY1" fmla="*/ 0 h 2489982"/>
                <a:gd name="connsiteX2" fmla="*/ 1468477 w 2489983"/>
                <a:gd name="connsiteY2" fmla="*/ 67995 h 2489982"/>
                <a:gd name="connsiteX3" fmla="*/ 1468477 w 2489983"/>
                <a:gd name="connsiteY3" fmla="*/ 329014 h 2489982"/>
                <a:gd name="connsiteX4" fmla="*/ 1500893 w 2489983"/>
                <a:gd name="connsiteY4" fmla="*/ 335216 h 2489982"/>
                <a:gd name="connsiteX5" fmla="*/ 1713884 w 2489983"/>
                <a:gd name="connsiteY5" fmla="*/ 419017 h 2489982"/>
                <a:gd name="connsiteX6" fmla="*/ 1762630 w 2489983"/>
                <a:gd name="connsiteY6" fmla="*/ 448631 h 2489982"/>
                <a:gd name="connsiteX7" fmla="*/ 1942769 w 2489983"/>
                <a:gd name="connsiteY7" fmla="*/ 268493 h 2489982"/>
                <a:gd name="connsiteX8" fmla="*/ 1990848 w 2489983"/>
                <a:gd name="connsiteY8" fmla="*/ 248577 h 2489982"/>
                <a:gd name="connsiteX9" fmla="*/ 2038928 w 2489983"/>
                <a:gd name="connsiteY9" fmla="*/ 268493 h 2489982"/>
                <a:gd name="connsiteX10" fmla="*/ 2231242 w 2489983"/>
                <a:gd name="connsiteY10" fmla="*/ 460806 h 2489982"/>
                <a:gd name="connsiteX11" fmla="*/ 2231242 w 2489983"/>
                <a:gd name="connsiteY11" fmla="*/ 556966 h 2489982"/>
                <a:gd name="connsiteX12" fmla="*/ 2053885 w 2489983"/>
                <a:gd name="connsiteY12" fmla="*/ 734323 h 2489982"/>
                <a:gd name="connsiteX13" fmla="*/ 2092109 w 2489983"/>
                <a:gd name="connsiteY13" fmla="*/ 797242 h 2489982"/>
                <a:gd name="connsiteX14" fmla="*/ 2175910 w 2489983"/>
                <a:gd name="connsiteY14" fmla="*/ 1010233 h 2489982"/>
                <a:gd name="connsiteX15" fmla="*/ 2181799 w 2489983"/>
                <a:gd name="connsiteY15" fmla="*/ 1041010 h 2489982"/>
                <a:gd name="connsiteX16" fmla="*/ 2421987 w 2489983"/>
                <a:gd name="connsiteY16" fmla="*/ 1041010 h 2489982"/>
                <a:gd name="connsiteX17" fmla="*/ 2489983 w 2489983"/>
                <a:gd name="connsiteY17" fmla="*/ 1109005 h 2489982"/>
                <a:gd name="connsiteX18" fmla="*/ 2489983 w 2489983"/>
                <a:gd name="connsiteY18" fmla="*/ 1380978 h 2489982"/>
                <a:gd name="connsiteX19" fmla="*/ 2421987 w 2489983"/>
                <a:gd name="connsiteY19" fmla="*/ 1448973 h 2489982"/>
                <a:gd name="connsiteX20" fmla="*/ 2181845 w 2489983"/>
                <a:gd name="connsiteY20" fmla="*/ 1448973 h 2489982"/>
                <a:gd name="connsiteX21" fmla="*/ 2131664 w 2489983"/>
                <a:gd name="connsiteY21" fmla="*/ 1610628 h 2489982"/>
                <a:gd name="connsiteX22" fmla="*/ 2069490 w 2489983"/>
                <a:gd name="connsiteY22" fmla="*/ 1732077 h 2489982"/>
                <a:gd name="connsiteX23" fmla="*/ 2045102 w 2489983"/>
                <a:gd name="connsiteY23" fmla="*/ 1766380 h 2489982"/>
                <a:gd name="connsiteX24" fmla="*/ 2211738 w 2489983"/>
                <a:gd name="connsiteY24" fmla="*/ 1933016 h 2489982"/>
                <a:gd name="connsiteX25" fmla="*/ 2211738 w 2489983"/>
                <a:gd name="connsiteY25" fmla="*/ 2029176 h 2489982"/>
                <a:gd name="connsiteX26" fmla="*/ 2019424 w 2489983"/>
                <a:gd name="connsiteY26" fmla="*/ 2221490 h 2489982"/>
                <a:gd name="connsiteX27" fmla="*/ 1923265 w 2489983"/>
                <a:gd name="connsiteY27" fmla="*/ 2221490 h 2489982"/>
                <a:gd name="connsiteX28" fmla="*/ 1749648 w 2489983"/>
                <a:gd name="connsiteY28" fmla="*/ 2047873 h 2489982"/>
                <a:gd name="connsiteX29" fmla="*/ 1673381 w 2489983"/>
                <a:gd name="connsiteY29" fmla="*/ 2091709 h 2489982"/>
                <a:gd name="connsiteX30" fmla="*/ 1478275 w 2489983"/>
                <a:gd name="connsiteY30" fmla="*/ 2160285 h 2489982"/>
                <a:gd name="connsiteX31" fmla="*/ 1468477 w 2489983"/>
                <a:gd name="connsiteY31" fmla="*/ 2161970 h 2489982"/>
                <a:gd name="connsiteX32" fmla="*/ 1468477 w 2489983"/>
                <a:gd name="connsiteY32" fmla="*/ 2421987 h 2489982"/>
                <a:gd name="connsiteX33" fmla="*/ 1400482 w 2489983"/>
                <a:gd name="connsiteY33" fmla="*/ 2489982 h 2489982"/>
                <a:gd name="connsiteX34" fmla="*/ 1128509 w 2489983"/>
                <a:gd name="connsiteY34" fmla="*/ 2489982 h 2489982"/>
                <a:gd name="connsiteX35" fmla="*/ 1060514 w 2489983"/>
                <a:gd name="connsiteY35" fmla="*/ 2421987 h 2489982"/>
                <a:gd name="connsiteX36" fmla="*/ 1060514 w 2489983"/>
                <a:gd name="connsiteY36" fmla="*/ 2160341 h 2489982"/>
                <a:gd name="connsiteX37" fmla="*/ 1031377 w 2489983"/>
                <a:gd name="connsiteY37" fmla="*/ 2154766 h 2489982"/>
                <a:gd name="connsiteX38" fmla="*/ 818386 w 2489983"/>
                <a:gd name="connsiteY38" fmla="*/ 2070965 h 2489982"/>
                <a:gd name="connsiteX39" fmla="*/ 755467 w 2489983"/>
                <a:gd name="connsiteY39" fmla="*/ 2032741 h 2489982"/>
                <a:gd name="connsiteX40" fmla="*/ 566719 w 2489983"/>
                <a:gd name="connsiteY40" fmla="*/ 2221490 h 2489982"/>
                <a:gd name="connsiteX41" fmla="*/ 470559 w 2489983"/>
                <a:gd name="connsiteY41" fmla="*/ 2221490 h 2489982"/>
                <a:gd name="connsiteX42" fmla="*/ 278245 w 2489983"/>
                <a:gd name="connsiteY42" fmla="*/ 2029176 h 2489982"/>
                <a:gd name="connsiteX43" fmla="*/ 278245 w 2489983"/>
                <a:gd name="connsiteY43" fmla="*/ 1933016 h 2489982"/>
                <a:gd name="connsiteX44" fmla="*/ 469775 w 2489983"/>
                <a:gd name="connsiteY44" fmla="*/ 1741486 h 2489982"/>
                <a:gd name="connsiteX45" fmla="*/ 440161 w 2489983"/>
                <a:gd name="connsiteY45" fmla="*/ 1692740 h 2489982"/>
                <a:gd name="connsiteX46" fmla="*/ 356360 w 2489983"/>
                <a:gd name="connsiteY46" fmla="*/ 1479749 h 2489982"/>
                <a:gd name="connsiteX47" fmla="*/ 350472 w 2489983"/>
                <a:gd name="connsiteY47" fmla="*/ 1448973 h 2489982"/>
                <a:gd name="connsiteX48" fmla="*/ 67995 w 2489983"/>
                <a:gd name="connsiteY48" fmla="*/ 1448973 h 2489982"/>
                <a:gd name="connsiteX49" fmla="*/ 0 w 2489983"/>
                <a:gd name="connsiteY49" fmla="*/ 1380978 h 2489982"/>
                <a:gd name="connsiteX50" fmla="*/ 0 w 2489983"/>
                <a:gd name="connsiteY50" fmla="*/ 1109005 h 2489982"/>
                <a:gd name="connsiteX51" fmla="*/ 67995 w 2489983"/>
                <a:gd name="connsiteY51" fmla="*/ 1041010 h 2489982"/>
                <a:gd name="connsiteX52" fmla="*/ 350425 w 2489983"/>
                <a:gd name="connsiteY52" fmla="*/ 1041010 h 2489982"/>
                <a:gd name="connsiteX53" fmla="*/ 400606 w 2489983"/>
                <a:gd name="connsiteY53" fmla="*/ 879354 h 2489982"/>
                <a:gd name="connsiteX54" fmla="*/ 461730 w 2489983"/>
                <a:gd name="connsiteY54" fmla="*/ 759955 h 2489982"/>
                <a:gd name="connsiteX55" fmla="*/ 258741 w 2489983"/>
                <a:gd name="connsiteY55" fmla="*/ 556966 h 2489982"/>
                <a:gd name="connsiteX56" fmla="*/ 258741 w 2489983"/>
                <a:gd name="connsiteY56" fmla="*/ 460806 h 2489982"/>
                <a:gd name="connsiteX57" fmla="*/ 451055 w 2489983"/>
                <a:gd name="connsiteY57" fmla="*/ 268492 h 2489982"/>
                <a:gd name="connsiteX58" fmla="*/ 499135 w 2489983"/>
                <a:gd name="connsiteY58" fmla="*/ 248577 h 2489982"/>
                <a:gd name="connsiteX59" fmla="*/ 547215 w 2489983"/>
                <a:gd name="connsiteY59" fmla="*/ 268492 h 2489982"/>
                <a:gd name="connsiteX60" fmla="*/ 743384 w 2489983"/>
                <a:gd name="connsiteY60" fmla="*/ 464662 h 2489982"/>
                <a:gd name="connsiteX61" fmla="*/ 858889 w 2489983"/>
                <a:gd name="connsiteY61" fmla="*/ 398273 h 2489982"/>
                <a:gd name="connsiteX62" fmla="*/ 1053995 w 2489983"/>
                <a:gd name="connsiteY62" fmla="*/ 329697 h 2489982"/>
                <a:gd name="connsiteX63" fmla="*/ 1060514 w 2489983"/>
                <a:gd name="connsiteY63" fmla="*/ 328576 h 2489982"/>
                <a:gd name="connsiteX64" fmla="*/ 1060514 w 2489983"/>
                <a:gd name="connsiteY64" fmla="*/ 67995 h 2489982"/>
                <a:gd name="connsiteX65" fmla="*/ 1128509 w 2489983"/>
                <a:gd name="connsiteY65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89983" h="2489982">
                  <a:moveTo>
                    <a:pt x="1128509" y="0"/>
                  </a:moveTo>
                  <a:lnTo>
                    <a:pt x="1400482" y="0"/>
                  </a:lnTo>
                  <a:cubicBezTo>
                    <a:pt x="1438035" y="0"/>
                    <a:pt x="1468477" y="30442"/>
                    <a:pt x="1468477" y="67995"/>
                  </a:cubicBezTo>
                  <a:lnTo>
                    <a:pt x="1468477" y="329014"/>
                  </a:lnTo>
                  <a:lnTo>
                    <a:pt x="1500893" y="335216"/>
                  </a:lnTo>
                  <a:cubicBezTo>
                    <a:pt x="1575928" y="354522"/>
                    <a:pt x="1647335" y="382865"/>
                    <a:pt x="1713884" y="419017"/>
                  </a:cubicBezTo>
                  <a:lnTo>
                    <a:pt x="1762630" y="448631"/>
                  </a:lnTo>
                  <a:lnTo>
                    <a:pt x="1942769" y="268493"/>
                  </a:lnTo>
                  <a:cubicBezTo>
                    <a:pt x="1956046" y="255216"/>
                    <a:pt x="1973447" y="248577"/>
                    <a:pt x="1990848" y="248577"/>
                  </a:cubicBezTo>
                  <a:cubicBezTo>
                    <a:pt x="2008250" y="248577"/>
                    <a:pt x="2025651" y="255216"/>
                    <a:pt x="2038928" y="268493"/>
                  </a:cubicBezTo>
                  <a:lnTo>
                    <a:pt x="2231242" y="460806"/>
                  </a:lnTo>
                  <a:cubicBezTo>
                    <a:pt x="2257796" y="487360"/>
                    <a:pt x="2257796" y="530412"/>
                    <a:pt x="2231242" y="556966"/>
                  </a:cubicBezTo>
                  <a:lnTo>
                    <a:pt x="2053885" y="734323"/>
                  </a:lnTo>
                  <a:lnTo>
                    <a:pt x="2092109" y="797242"/>
                  </a:lnTo>
                  <a:cubicBezTo>
                    <a:pt x="2128261" y="863792"/>
                    <a:pt x="2156605" y="935199"/>
                    <a:pt x="2175910" y="1010233"/>
                  </a:cubicBezTo>
                  <a:lnTo>
                    <a:pt x="2181799" y="1041010"/>
                  </a:lnTo>
                  <a:lnTo>
                    <a:pt x="2421987" y="1041010"/>
                  </a:lnTo>
                  <a:cubicBezTo>
                    <a:pt x="2459541" y="1041010"/>
                    <a:pt x="2489983" y="1071452"/>
                    <a:pt x="2489983" y="1109005"/>
                  </a:cubicBezTo>
                  <a:lnTo>
                    <a:pt x="2489983" y="1380978"/>
                  </a:lnTo>
                  <a:cubicBezTo>
                    <a:pt x="2489983" y="1418531"/>
                    <a:pt x="2459541" y="1448973"/>
                    <a:pt x="2421987" y="1448973"/>
                  </a:cubicBezTo>
                  <a:lnTo>
                    <a:pt x="2181845" y="1448973"/>
                  </a:lnTo>
                  <a:lnTo>
                    <a:pt x="2131664" y="1610628"/>
                  </a:lnTo>
                  <a:cubicBezTo>
                    <a:pt x="2113839" y="1652771"/>
                    <a:pt x="2093026" y="1693343"/>
                    <a:pt x="2069490" y="1732077"/>
                  </a:cubicBezTo>
                  <a:lnTo>
                    <a:pt x="2045102" y="1766380"/>
                  </a:lnTo>
                  <a:lnTo>
                    <a:pt x="2211738" y="1933016"/>
                  </a:lnTo>
                  <a:cubicBezTo>
                    <a:pt x="2238292" y="1959570"/>
                    <a:pt x="2238292" y="2002622"/>
                    <a:pt x="2211738" y="2029176"/>
                  </a:cubicBezTo>
                  <a:lnTo>
                    <a:pt x="2019424" y="2221490"/>
                  </a:lnTo>
                  <a:cubicBezTo>
                    <a:pt x="1992870" y="2248044"/>
                    <a:pt x="1949819" y="2248044"/>
                    <a:pt x="1923265" y="2221490"/>
                  </a:cubicBezTo>
                  <a:lnTo>
                    <a:pt x="1749648" y="2047873"/>
                  </a:lnTo>
                  <a:lnTo>
                    <a:pt x="1673381" y="2091709"/>
                  </a:lnTo>
                  <a:cubicBezTo>
                    <a:pt x="1611782" y="2121391"/>
                    <a:pt x="1546448" y="2144548"/>
                    <a:pt x="1478275" y="2160285"/>
                  </a:cubicBezTo>
                  <a:lnTo>
                    <a:pt x="1468477" y="2161970"/>
                  </a:lnTo>
                  <a:lnTo>
                    <a:pt x="1468477" y="2421987"/>
                  </a:lnTo>
                  <a:cubicBezTo>
                    <a:pt x="1468477" y="2459540"/>
                    <a:pt x="1438035" y="2489982"/>
                    <a:pt x="1400482" y="2489982"/>
                  </a:cubicBezTo>
                  <a:lnTo>
                    <a:pt x="1128509" y="2489982"/>
                  </a:lnTo>
                  <a:cubicBezTo>
                    <a:pt x="1090956" y="2489982"/>
                    <a:pt x="1060514" y="2459540"/>
                    <a:pt x="1060514" y="2421987"/>
                  </a:cubicBezTo>
                  <a:lnTo>
                    <a:pt x="1060514" y="2160341"/>
                  </a:lnTo>
                  <a:lnTo>
                    <a:pt x="1031377" y="2154766"/>
                  </a:lnTo>
                  <a:cubicBezTo>
                    <a:pt x="956342" y="2135461"/>
                    <a:pt x="884935" y="2107117"/>
                    <a:pt x="818386" y="2070965"/>
                  </a:cubicBezTo>
                  <a:lnTo>
                    <a:pt x="755467" y="2032741"/>
                  </a:lnTo>
                  <a:lnTo>
                    <a:pt x="566719" y="2221490"/>
                  </a:lnTo>
                  <a:cubicBezTo>
                    <a:pt x="540165" y="2248044"/>
                    <a:pt x="497113" y="2248044"/>
                    <a:pt x="470559" y="2221490"/>
                  </a:cubicBezTo>
                  <a:lnTo>
                    <a:pt x="278245" y="2029176"/>
                  </a:lnTo>
                  <a:cubicBezTo>
                    <a:pt x="251691" y="2002622"/>
                    <a:pt x="251691" y="1959570"/>
                    <a:pt x="278245" y="1933016"/>
                  </a:cubicBezTo>
                  <a:lnTo>
                    <a:pt x="469775" y="1741486"/>
                  </a:lnTo>
                  <a:lnTo>
                    <a:pt x="440161" y="1692740"/>
                  </a:lnTo>
                  <a:cubicBezTo>
                    <a:pt x="404010" y="1626191"/>
                    <a:pt x="375666" y="1554784"/>
                    <a:pt x="356360" y="1479749"/>
                  </a:cubicBezTo>
                  <a:lnTo>
                    <a:pt x="350472" y="1448973"/>
                  </a:lnTo>
                  <a:lnTo>
                    <a:pt x="67995" y="1448973"/>
                  </a:lnTo>
                  <a:cubicBezTo>
                    <a:pt x="30442" y="1448973"/>
                    <a:pt x="0" y="1418531"/>
                    <a:pt x="0" y="1380978"/>
                  </a:cubicBezTo>
                  <a:lnTo>
                    <a:pt x="0" y="1109005"/>
                  </a:lnTo>
                  <a:cubicBezTo>
                    <a:pt x="0" y="1071452"/>
                    <a:pt x="30442" y="1041010"/>
                    <a:pt x="67995" y="1041010"/>
                  </a:cubicBezTo>
                  <a:lnTo>
                    <a:pt x="350425" y="1041010"/>
                  </a:lnTo>
                  <a:lnTo>
                    <a:pt x="400606" y="879354"/>
                  </a:lnTo>
                  <a:lnTo>
                    <a:pt x="461730" y="759955"/>
                  </a:lnTo>
                  <a:lnTo>
                    <a:pt x="258741" y="556966"/>
                  </a:lnTo>
                  <a:cubicBezTo>
                    <a:pt x="232187" y="530412"/>
                    <a:pt x="232187" y="487360"/>
                    <a:pt x="258741" y="460806"/>
                  </a:cubicBezTo>
                  <a:lnTo>
                    <a:pt x="451055" y="268492"/>
                  </a:lnTo>
                  <a:cubicBezTo>
                    <a:pt x="464332" y="255215"/>
                    <a:pt x="481734" y="248577"/>
                    <a:pt x="499135" y="248577"/>
                  </a:cubicBezTo>
                  <a:cubicBezTo>
                    <a:pt x="516536" y="248577"/>
                    <a:pt x="533938" y="255215"/>
                    <a:pt x="547215" y="268492"/>
                  </a:cubicBezTo>
                  <a:lnTo>
                    <a:pt x="743384" y="464662"/>
                  </a:lnTo>
                  <a:lnTo>
                    <a:pt x="858889" y="398273"/>
                  </a:lnTo>
                  <a:cubicBezTo>
                    <a:pt x="920488" y="368592"/>
                    <a:pt x="985822" y="345434"/>
                    <a:pt x="1053995" y="329697"/>
                  </a:cubicBezTo>
                  <a:lnTo>
                    <a:pt x="1060514" y="328576"/>
                  </a:lnTo>
                  <a:lnTo>
                    <a:pt x="1060514" y="67995"/>
                  </a:lnTo>
                  <a:cubicBezTo>
                    <a:pt x="1060514" y="30442"/>
                    <a:pt x="1090956" y="0"/>
                    <a:pt x="11285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51">
              <a:extLst>
                <a:ext uri="{FF2B5EF4-FFF2-40B4-BE49-F238E27FC236}">
                  <a16:creationId xmlns:a16="http://schemas.microsoft.com/office/drawing/2014/main" id="{BACEC32C-0F93-2732-1F7E-5FB7D7AEBBAB}"/>
                </a:ext>
              </a:extLst>
            </p:cNvPr>
            <p:cNvSpPr/>
            <p:nvPr/>
          </p:nvSpPr>
          <p:spPr>
            <a:xfrm>
              <a:off x="4922574" y="2912155"/>
              <a:ext cx="2303394" cy="2303393"/>
            </a:xfrm>
            <a:custGeom>
              <a:avLst/>
              <a:gdLst>
                <a:gd name="connsiteX0" fmla="*/ 1196692 w 2489983"/>
                <a:gd name="connsiteY0" fmla="*/ 0 h 2489982"/>
                <a:gd name="connsiteX1" fmla="*/ 1293297 w 2489983"/>
                <a:gd name="connsiteY1" fmla="*/ 0 h 2489982"/>
                <a:gd name="connsiteX2" fmla="*/ 1448976 w 2489983"/>
                <a:gd name="connsiteY2" fmla="*/ 155679 h 2489982"/>
                <a:gd name="connsiteX3" fmla="*/ 1448976 w 2489983"/>
                <a:gd name="connsiteY3" fmla="*/ 317845 h 2489982"/>
                <a:gd name="connsiteX4" fmla="*/ 1527399 w 2489983"/>
                <a:gd name="connsiteY4" fmla="*/ 338010 h 2489982"/>
                <a:gd name="connsiteX5" fmla="*/ 1532107 w 2489983"/>
                <a:gd name="connsiteY5" fmla="*/ 339733 h 2489982"/>
                <a:gd name="connsiteX6" fmla="*/ 1612382 w 2489983"/>
                <a:gd name="connsiteY6" fmla="*/ 200692 h 2489982"/>
                <a:gd name="connsiteX7" fmla="*/ 1826721 w 2489983"/>
                <a:gd name="connsiteY7" fmla="*/ 143260 h 2489982"/>
                <a:gd name="connsiteX8" fmla="*/ 1908257 w 2489983"/>
                <a:gd name="connsiteY8" fmla="*/ 190335 h 2489982"/>
                <a:gd name="connsiteX9" fmla="*/ 1965689 w 2489983"/>
                <a:gd name="connsiteY9" fmla="*/ 404674 h 2489982"/>
                <a:gd name="connsiteX10" fmla="*/ 1883814 w 2489983"/>
                <a:gd name="connsiteY10" fmla="*/ 546486 h 2489982"/>
                <a:gd name="connsiteX11" fmla="*/ 1916517 w 2489983"/>
                <a:gd name="connsiteY11" fmla="*/ 573468 h 2489982"/>
                <a:gd name="connsiteX12" fmla="*/ 1943499 w 2489983"/>
                <a:gd name="connsiteY12" fmla="*/ 606171 h 2489982"/>
                <a:gd name="connsiteX13" fmla="*/ 2103036 w 2489983"/>
                <a:gd name="connsiteY13" fmla="*/ 514062 h 2489982"/>
                <a:gd name="connsiteX14" fmla="*/ 2289415 w 2489983"/>
                <a:gd name="connsiteY14" fmla="*/ 564002 h 2489982"/>
                <a:gd name="connsiteX15" fmla="*/ 2356958 w 2489983"/>
                <a:gd name="connsiteY15" fmla="*/ 680989 h 2489982"/>
                <a:gd name="connsiteX16" fmla="*/ 2307017 w 2489983"/>
                <a:gd name="connsiteY16" fmla="*/ 867368 h 2489982"/>
                <a:gd name="connsiteX17" fmla="*/ 2150252 w 2489983"/>
                <a:gd name="connsiteY17" fmla="*/ 957877 h 2489982"/>
                <a:gd name="connsiteX18" fmla="*/ 2151975 w 2489983"/>
                <a:gd name="connsiteY18" fmla="*/ 962586 h 2489982"/>
                <a:gd name="connsiteX19" fmla="*/ 2172140 w 2489983"/>
                <a:gd name="connsiteY19" fmla="*/ 1041010 h 2489982"/>
                <a:gd name="connsiteX20" fmla="*/ 2384409 w 2489983"/>
                <a:gd name="connsiteY20" fmla="*/ 1041010 h 2489982"/>
                <a:gd name="connsiteX21" fmla="*/ 2489983 w 2489983"/>
                <a:gd name="connsiteY21" fmla="*/ 1146583 h 2489982"/>
                <a:gd name="connsiteX22" fmla="*/ 2489983 w 2489983"/>
                <a:gd name="connsiteY22" fmla="*/ 1343400 h 2489982"/>
                <a:gd name="connsiteX23" fmla="*/ 2384409 w 2489983"/>
                <a:gd name="connsiteY23" fmla="*/ 1448973 h 2489982"/>
                <a:gd name="connsiteX24" fmla="*/ 2172140 w 2489983"/>
                <a:gd name="connsiteY24" fmla="*/ 1448973 h 2489982"/>
                <a:gd name="connsiteX25" fmla="*/ 2151975 w 2489983"/>
                <a:gd name="connsiteY25" fmla="*/ 1527396 h 2489982"/>
                <a:gd name="connsiteX26" fmla="*/ 2150251 w 2489983"/>
                <a:gd name="connsiteY26" fmla="*/ 1532107 h 2489982"/>
                <a:gd name="connsiteX27" fmla="*/ 2321833 w 2489983"/>
                <a:gd name="connsiteY27" fmla="*/ 1631169 h 2489982"/>
                <a:gd name="connsiteX28" fmla="*/ 2365511 w 2489983"/>
                <a:gd name="connsiteY28" fmla="*/ 1794176 h 2489982"/>
                <a:gd name="connsiteX29" fmla="*/ 2280858 w 2489983"/>
                <a:gd name="connsiteY29" fmla="*/ 1940798 h 2489982"/>
                <a:gd name="connsiteX30" fmla="*/ 2117852 w 2489983"/>
                <a:gd name="connsiteY30" fmla="*/ 1984475 h 2489982"/>
                <a:gd name="connsiteX31" fmla="*/ 1943499 w 2489983"/>
                <a:gd name="connsiteY31" fmla="*/ 1883812 h 2489982"/>
                <a:gd name="connsiteX32" fmla="*/ 1916517 w 2489983"/>
                <a:gd name="connsiteY32" fmla="*/ 1916514 h 2489982"/>
                <a:gd name="connsiteX33" fmla="*/ 1883811 w 2489983"/>
                <a:gd name="connsiteY33" fmla="*/ 1943499 h 2489982"/>
                <a:gd name="connsiteX34" fmla="*/ 1983246 w 2489983"/>
                <a:gd name="connsiteY34" fmla="*/ 2115725 h 2489982"/>
                <a:gd name="connsiteX35" fmla="*/ 1938669 w 2489983"/>
                <a:gd name="connsiteY35" fmla="*/ 2282087 h 2489982"/>
                <a:gd name="connsiteX36" fmla="*/ 1796301 w 2489983"/>
                <a:gd name="connsiteY36" fmla="*/ 2364283 h 2489982"/>
                <a:gd name="connsiteX37" fmla="*/ 1629939 w 2489983"/>
                <a:gd name="connsiteY37" fmla="*/ 2319707 h 2489982"/>
                <a:gd name="connsiteX38" fmla="*/ 1532103 w 2489983"/>
                <a:gd name="connsiteY38" fmla="*/ 2150251 h 2489982"/>
                <a:gd name="connsiteX39" fmla="*/ 1527399 w 2489983"/>
                <a:gd name="connsiteY39" fmla="*/ 2151973 h 2489982"/>
                <a:gd name="connsiteX40" fmla="*/ 1448976 w 2489983"/>
                <a:gd name="connsiteY40" fmla="*/ 2172137 h 2489982"/>
                <a:gd name="connsiteX41" fmla="*/ 1448976 w 2489983"/>
                <a:gd name="connsiteY41" fmla="*/ 2334303 h 2489982"/>
                <a:gd name="connsiteX42" fmla="*/ 1293297 w 2489983"/>
                <a:gd name="connsiteY42" fmla="*/ 2489982 h 2489982"/>
                <a:gd name="connsiteX43" fmla="*/ 1196692 w 2489983"/>
                <a:gd name="connsiteY43" fmla="*/ 2489982 h 2489982"/>
                <a:gd name="connsiteX44" fmla="*/ 1041013 w 2489983"/>
                <a:gd name="connsiteY44" fmla="*/ 2334303 h 2489982"/>
                <a:gd name="connsiteX45" fmla="*/ 1041013 w 2489983"/>
                <a:gd name="connsiteY45" fmla="*/ 2172137 h 2489982"/>
                <a:gd name="connsiteX46" fmla="*/ 962589 w 2489983"/>
                <a:gd name="connsiteY46" fmla="*/ 2151973 h 2489982"/>
                <a:gd name="connsiteX47" fmla="*/ 957880 w 2489983"/>
                <a:gd name="connsiteY47" fmla="*/ 2150249 h 2489982"/>
                <a:gd name="connsiteX48" fmla="*/ 877604 w 2489983"/>
                <a:gd name="connsiteY48" fmla="*/ 2289290 h 2489982"/>
                <a:gd name="connsiteX49" fmla="*/ 663265 w 2489983"/>
                <a:gd name="connsiteY49" fmla="*/ 2346722 h 2489982"/>
                <a:gd name="connsiteX50" fmla="*/ 581730 w 2489983"/>
                <a:gd name="connsiteY50" fmla="*/ 2299648 h 2489982"/>
                <a:gd name="connsiteX51" fmla="*/ 524298 w 2489983"/>
                <a:gd name="connsiteY51" fmla="*/ 2085309 h 2489982"/>
                <a:gd name="connsiteX52" fmla="*/ 606174 w 2489983"/>
                <a:gd name="connsiteY52" fmla="*/ 1943497 h 2489982"/>
                <a:gd name="connsiteX53" fmla="*/ 573471 w 2489983"/>
                <a:gd name="connsiteY53" fmla="*/ 1916514 h 2489982"/>
                <a:gd name="connsiteX54" fmla="*/ 546488 w 2489983"/>
                <a:gd name="connsiteY54" fmla="*/ 1883810 h 2489982"/>
                <a:gd name="connsiteX55" fmla="*/ 386949 w 2489983"/>
                <a:gd name="connsiteY55" fmla="*/ 1975920 h 2489982"/>
                <a:gd name="connsiteX56" fmla="*/ 200570 w 2489983"/>
                <a:gd name="connsiteY56" fmla="*/ 1925980 h 2489982"/>
                <a:gd name="connsiteX57" fmla="*/ 133027 w 2489983"/>
                <a:gd name="connsiteY57" fmla="*/ 1808993 h 2489982"/>
                <a:gd name="connsiteX58" fmla="*/ 182967 w 2489983"/>
                <a:gd name="connsiteY58" fmla="*/ 1622614 h 2489982"/>
                <a:gd name="connsiteX59" fmla="*/ 339736 w 2489983"/>
                <a:gd name="connsiteY59" fmla="*/ 1532104 h 2489982"/>
                <a:gd name="connsiteX60" fmla="*/ 338012 w 2489983"/>
                <a:gd name="connsiteY60" fmla="*/ 1527396 h 2489982"/>
                <a:gd name="connsiteX61" fmla="*/ 317848 w 2489983"/>
                <a:gd name="connsiteY61" fmla="*/ 1448973 h 2489982"/>
                <a:gd name="connsiteX62" fmla="*/ 105573 w 2489983"/>
                <a:gd name="connsiteY62" fmla="*/ 1448973 h 2489982"/>
                <a:gd name="connsiteX63" fmla="*/ 0 w 2489983"/>
                <a:gd name="connsiteY63" fmla="*/ 1343400 h 2489982"/>
                <a:gd name="connsiteX64" fmla="*/ 0 w 2489983"/>
                <a:gd name="connsiteY64" fmla="*/ 1146583 h 2489982"/>
                <a:gd name="connsiteX65" fmla="*/ 105573 w 2489983"/>
                <a:gd name="connsiteY65" fmla="*/ 1041010 h 2489982"/>
                <a:gd name="connsiteX66" fmla="*/ 317848 w 2489983"/>
                <a:gd name="connsiteY66" fmla="*/ 1041010 h 2489982"/>
                <a:gd name="connsiteX67" fmla="*/ 338012 w 2489983"/>
                <a:gd name="connsiteY67" fmla="*/ 962586 h 2489982"/>
                <a:gd name="connsiteX68" fmla="*/ 339735 w 2489983"/>
                <a:gd name="connsiteY68" fmla="*/ 957879 h 2489982"/>
                <a:gd name="connsiteX69" fmla="*/ 168148 w 2489983"/>
                <a:gd name="connsiteY69" fmla="*/ 858813 h 2489982"/>
                <a:gd name="connsiteX70" fmla="*/ 124470 w 2489983"/>
                <a:gd name="connsiteY70" fmla="*/ 695807 h 2489982"/>
                <a:gd name="connsiteX71" fmla="*/ 209123 w 2489983"/>
                <a:gd name="connsiteY71" fmla="*/ 549185 h 2489982"/>
                <a:gd name="connsiteX72" fmla="*/ 372129 w 2489983"/>
                <a:gd name="connsiteY72" fmla="*/ 505507 h 2489982"/>
                <a:gd name="connsiteX73" fmla="*/ 546487 w 2489983"/>
                <a:gd name="connsiteY73" fmla="*/ 606173 h 2489982"/>
                <a:gd name="connsiteX74" fmla="*/ 573471 w 2489983"/>
                <a:gd name="connsiteY74" fmla="*/ 573468 h 2489982"/>
                <a:gd name="connsiteX75" fmla="*/ 606171 w 2489983"/>
                <a:gd name="connsiteY75" fmla="*/ 546488 h 2489982"/>
                <a:gd name="connsiteX76" fmla="*/ 506733 w 2489983"/>
                <a:gd name="connsiteY76" fmla="*/ 374257 h 2489982"/>
                <a:gd name="connsiteX77" fmla="*/ 551309 w 2489983"/>
                <a:gd name="connsiteY77" fmla="*/ 207896 h 2489982"/>
                <a:gd name="connsiteX78" fmla="*/ 693678 w 2489983"/>
                <a:gd name="connsiteY78" fmla="*/ 125699 h 2489982"/>
                <a:gd name="connsiteX79" fmla="*/ 860039 w 2489983"/>
                <a:gd name="connsiteY79" fmla="*/ 170275 h 2489982"/>
                <a:gd name="connsiteX80" fmla="*/ 957877 w 2489983"/>
                <a:gd name="connsiteY80" fmla="*/ 339735 h 2489982"/>
                <a:gd name="connsiteX81" fmla="*/ 962589 w 2489983"/>
                <a:gd name="connsiteY81" fmla="*/ 338010 h 2489982"/>
                <a:gd name="connsiteX82" fmla="*/ 1041013 w 2489983"/>
                <a:gd name="connsiteY82" fmla="*/ 317845 h 2489982"/>
                <a:gd name="connsiteX83" fmla="*/ 1041013 w 2489983"/>
                <a:gd name="connsiteY83" fmla="*/ 155679 h 2489982"/>
                <a:gd name="connsiteX84" fmla="*/ 1196692 w 2489983"/>
                <a:gd name="connsiteY84" fmla="*/ 0 h 248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489983" h="2489982">
                  <a:moveTo>
                    <a:pt x="1196692" y="0"/>
                  </a:moveTo>
                  <a:lnTo>
                    <a:pt x="1293297" y="0"/>
                  </a:lnTo>
                  <a:cubicBezTo>
                    <a:pt x="1379276" y="0"/>
                    <a:pt x="1448976" y="69700"/>
                    <a:pt x="1448976" y="155679"/>
                  </a:cubicBezTo>
                  <a:lnTo>
                    <a:pt x="1448976" y="317845"/>
                  </a:lnTo>
                  <a:lnTo>
                    <a:pt x="1527399" y="338010"/>
                  </a:lnTo>
                  <a:lnTo>
                    <a:pt x="1532107" y="339733"/>
                  </a:lnTo>
                  <a:lnTo>
                    <a:pt x="1612382" y="200692"/>
                  </a:lnTo>
                  <a:cubicBezTo>
                    <a:pt x="1655711" y="125645"/>
                    <a:pt x="1751674" y="99932"/>
                    <a:pt x="1826721" y="143260"/>
                  </a:cubicBezTo>
                  <a:lnTo>
                    <a:pt x="1908257" y="190335"/>
                  </a:lnTo>
                  <a:cubicBezTo>
                    <a:pt x="1983304" y="233663"/>
                    <a:pt x="2009017" y="329626"/>
                    <a:pt x="1965689" y="404674"/>
                  </a:cubicBezTo>
                  <a:lnTo>
                    <a:pt x="1883814" y="546486"/>
                  </a:lnTo>
                  <a:lnTo>
                    <a:pt x="1916517" y="573468"/>
                  </a:lnTo>
                  <a:lnTo>
                    <a:pt x="1943499" y="606171"/>
                  </a:lnTo>
                  <a:lnTo>
                    <a:pt x="2103036" y="514062"/>
                  </a:lnTo>
                  <a:cubicBezTo>
                    <a:pt x="2168294" y="476386"/>
                    <a:pt x="2251739" y="498745"/>
                    <a:pt x="2289415" y="564002"/>
                  </a:cubicBezTo>
                  <a:lnTo>
                    <a:pt x="2356958" y="680989"/>
                  </a:lnTo>
                  <a:cubicBezTo>
                    <a:pt x="2394634" y="746247"/>
                    <a:pt x="2372275" y="829692"/>
                    <a:pt x="2307017" y="867368"/>
                  </a:cubicBezTo>
                  <a:lnTo>
                    <a:pt x="2150252" y="957877"/>
                  </a:lnTo>
                  <a:lnTo>
                    <a:pt x="2151975" y="962586"/>
                  </a:lnTo>
                  <a:lnTo>
                    <a:pt x="2172140" y="1041010"/>
                  </a:lnTo>
                  <a:lnTo>
                    <a:pt x="2384409" y="1041010"/>
                  </a:lnTo>
                  <a:cubicBezTo>
                    <a:pt x="2442715" y="1041010"/>
                    <a:pt x="2489983" y="1088277"/>
                    <a:pt x="2489983" y="1146583"/>
                  </a:cubicBezTo>
                  <a:lnTo>
                    <a:pt x="2489983" y="1343400"/>
                  </a:lnTo>
                  <a:cubicBezTo>
                    <a:pt x="2489983" y="1401706"/>
                    <a:pt x="2442715" y="1448973"/>
                    <a:pt x="2384409" y="1448973"/>
                  </a:cubicBezTo>
                  <a:lnTo>
                    <a:pt x="2172140" y="1448973"/>
                  </a:lnTo>
                  <a:lnTo>
                    <a:pt x="2151975" y="1527396"/>
                  </a:lnTo>
                  <a:lnTo>
                    <a:pt x="2150251" y="1532107"/>
                  </a:lnTo>
                  <a:lnTo>
                    <a:pt x="2321833" y="1631169"/>
                  </a:lnTo>
                  <a:cubicBezTo>
                    <a:pt x="2378908" y="1664121"/>
                    <a:pt x="2398463" y="1737101"/>
                    <a:pt x="2365511" y="1794176"/>
                  </a:cubicBezTo>
                  <a:lnTo>
                    <a:pt x="2280858" y="1940798"/>
                  </a:lnTo>
                  <a:cubicBezTo>
                    <a:pt x="2247906" y="1997873"/>
                    <a:pt x="2174926" y="2017427"/>
                    <a:pt x="2117852" y="1984475"/>
                  </a:cubicBezTo>
                  <a:lnTo>
                    <a:pt x="1943499" y="1883812"/>
                  </a:lnTo>
                  <a:lnTo>
                    <a:pt x="1916517" y="1916514"/>
                  </a:lnTo>
                  <a:lnTo>
                    <a:pt x="1883811" y="1943499"/>
                  </a:lnTo>
                  <a:lnTo>
                    <a:pt x="1983246" y="2115725"/>
                  </a:lnTo>
                  <a:cubicBezTo>
                    <a:pt x="2016876" y="2173974"/>
                    <a:pt x="1996918" y="2248457"/>
                    <a:pt x="1938669" y="2282087"/>
                  </a:cubicBezTo>
                  <a:lnTo>
                    <a:pt x="1796301" y="2364283"/>
                  </a:lnTo>
                  <a:cubicBezTo>
                    <a:pt x="1738052" y="2397913"/>
                    <a:pt x="1663569" y="2377956"/>
                    <a:pt x="1629939" y="2319707"/>
                  </a:cubicBezTo>
                  <a:lnTo>
                    <a:pt x="1532103" y="2150251"/>
                  </a:lnTo>
                  <a:lnTo>
                    <a:pt x="1527399" y="2151973"/>
                  </a:lnTo>
                  <a:lnTo>
                    <a:pt x="1448976" y="2172137"/>
                  </a:lnTo>
                  <a:lnTo>
                    <a:pt x="1448976" y="2334303"/>
                  </a:lnTo>
                  <a:cubicBezTo>
                    <a:pt x="1448976" y="2420282"/>
                    <a:pt x="1379276" y="2489982"/>
                    <a:pt x="1293297" y="2489982"/>
                  </a:cubicBezTo>
                  <a:lnTo>
                    <a:pt x="1196692" y="2489982"/>
                  </a:lnTo>
                  <a:cubicBezTo>
                    <a:pt x="1110713" y="2489982"/>
                    <a:pt x="1041013" y="2420282"/>
                    <a:pt x="1041013" y="2334303"/>
                  </a:cubicBezTo>
                  <a:lnTo>
                    <a:pt x="1041013" y="2172137"/>
                  </a:lnTo>
                  <a:lnTo>
                    <a:pt x="962589" y="2151973"/>
                  </a:lnTo>
                  <a:lnTo>
                    <a:pt x="957880" y="2150249"/>
                  </a:lnTo>
                  <a:lnTo>
                    <a:pt x="877604" y="2289290"/>
                  </a:lnTo>
                  <a:cubicBezTo>
                    <a:pt x="834276" y="2364338"/>
                    <a:pt x="738313" y="2390051"/>
                    <a:pt x="663265" y="2346722"/>
                  </a:cubicBezTo>
                  <a:lnTo>
                    <a:pt x="581730" y="2299648"/>
                  </a:lnTo>
                  <a:cubicBezTo>
                    <a:pt x="506683" y="2256319"/>
                    <a:pt x="480970" y="2160356"/>
                    <a:pt x="524298" y="2085309"/>
                  </a:cubicBezTo>
                  <a:lnTo>
                    <a:pt x="606174" y="1943497"/>
                  </a:lnTo>
                  <a:lnTo>
                    <a:pt x="573471" y="1916514"/>
                  </a:lnTo>
                  <a:lnTo>
                    <a:pt x="546488" y="1883810"/>
                  </a:lnTo>
                  <a:lnTo>
                    <a:pt x="386949" y="1975920"/>
                  </a:lnTo>
                  <a:cubicBezTo>
                    <a:pt x="321691" y="2013597"/>
                    <a:pt x="238246" y="1991238"/>
                    <a:pt x="200570" y="1925980"/>
                  </a:cubicBezTo>
                  <a:lnTo>
                    <a:pt x="133027" y="1808993"/>
                  </a:lnTo>
                  <a:cubicBezTo>
                    <a:pt x="95351" y="1743736"/>
                    <a:pt x="117710" y="1660291"/>
                    <a:pt x="182967" y="1622614"/>
                  </a:cubicBezTo>
                  <a:lnTo>
                    <a:pt x="339736" y="1532104"/>
                  </a:lnTo>
                  <a:lnTo>
                    <a:pt x="338012" y="1527396"/>
                  </a:lnTo>
                  <a:lnTo>
                    <a:pt x="317848" y="1448973"/>
                  </a:lnTo>
                  <a:lnTo>
                    <a:pt x="105573" y="1448973"/>
                  </a:lnTo>
                  <a:cubicBezTo>
                    <a:pt x="47267" y="1448973"/>
                    <a:pt x="0" y="1401706"/>
                    <a:pt x="0" y="1343400"/>
                  </a:cubicBezTo>
                  <a:lnTo>
                    <a:pt x="0" y="1146583"/>
                  </a:lnTo>
                  <a:cubicBezTo>
                    <a:pt x="0" y="1088277"/>
                    <a:pt x="47267" y="1041010"/>
                    <a:pt x="105573" y="1041010"/>
                  </a:cubicBezTo>
                  <a:lnTo>
                    <a:pt x="317848" y="1041010"/>
                  </a:lnTo>
                  <a:lnTo>
                    <a:pt x="338012" y="962586"/>
                  </a:lnTo>
                  <a:lnTo>
                    <a:pt x="339735" y="957879"/>
                  </a:lnTo>
                  <a:lnTo>
                    <a:pt x="168148" y="858813"/>
                  </a:lnTo>
                  <a:cubicBezTo>
                    <a:pt x="111073" y="825861"/>
                    <a:pt x="91518" y="752882"/>
                    <a:pt x="124470" y="695807"/>
                  </a:cubicBezTo>
                  <a:lnTo>
                    <a:pt x="209123" y="549185"/>
                  </a:lnTo>
                  <a:cubicBezTo>
                    <a:pt x="242075" y="492110"/>
                    <a:pt x="315055" y="472555"/>
                    <a:pt x="372129" y="505507"/>
                  </a:cubicBezTo>
                  <a:lnTo>
                    <a:pt x="546487" y="606173"/>
                  </a:lnTo>
                  <a:lnTo>
                    <a:pt x="573471" y="573468"/>
                  </a:lnTo>
                  <a:lnTo>
                    <a:pt x="606171" y="546488"/>
                  </a:lnTo>
                  <a:lnTo>
                    <a:pt x="506733" y="374257"/>
                  </a:lnTo>
                  <a:cubicBezTo>
                    <a:pt x="473103" y="316008"/>
                    <a:pt x="493061" y="241526"/>
                    <a:pt x="551309" y="207896"/>
                  </a:cubicBezTo>
                  <a:lnTo>
                    <a:pt x="693678" y="125699"/>
                  </a:lnTo>
                  <a:cubicBezTo>
                    <a:pt x="751927" y="92069"/>
                    <a:pt x="826409" y="112027"/>
                    <a:pt x="860039" y="170275"/>
                  </a:cubicBezTo>
                  <a:lnTo>
                    <a:pt x="957877" y="339735"/>
                  </a:lnTo>
                  <a:lnTo>
                    <a:pt x="962589" y="338010"/>
                  </a:lnTo>
                  <a:lnTo>
                    <a:pt x="1041013" y="317845"/>
                  </a:lnTo>
                  <a:lnTo>
                    <a:pt x="1041013" y="155679"/>
                  </a:lnTo>
                  <a:cubicBezTo>
                    <a:pt x="1041013" y="69700"/>
                    <a:pt x="1110713" y="0"/>
                    <a:pt x="119669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Oval 52">
              <a:extLst>
                <a:ext uri="{FF2B5EF4-FFF2-40B4-BE49-F238E27FC236}">
                  <a16:creationId xmlns:a16="http://schemas.microsoft.com/office/drawing/2014/main" id="{B5B3F76E-5633-4016-9D1B-EAE3F3F8C82F}"/>
                </a:ext>
              </a:extLst>
            </p:cNvPr>
            <p:cNvSpPr/>
            <p:nvPr/>
          </p:nvSpPr>
          <p:spPr>
            <a:xfrm>
              <a:off x="5387096" y="3376676"/>
              <a:ext cx="1374350" cy="1374350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53">
              <a:extLst>
                <a:ext uri="{FF2B5EF4-FFF2-40B4-BE49-F238E27FC236}">
                  <a16:creationId xmlns:a16="http://schemas.microsoft.com/office/drawing/2014/main" id="{68B2E8FD-4BD6-7632-0182-C6E4323D6F87}"/>
                </a:ext>
              </a:extLst>
            </p:cNvPr>
            <p:cNvSpPr/>
            <p:nvPr/>
          </p:nvSpPr>
          <p:spPr>
            <a:xfrm>
              <a:off x="7532745" y="3492658"/>
              <a:ext cx="894234" cy="894234"/>
            </a:xfrm>
            <a:prstGeom prst="ellipse">
              <a:avLst/>
            </a:prstGeom>
            <a:gradFill>
              <a:gsLst>
                <a:gs pos="0">
                  <a:srgbClr val="008080"/>
                </a:gs>
                <a:gs pos="99000">
                  <a:srgbClr val="009999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54">
              <a:extLst>
                <a:ext uri="{FF2B5EF4-FFF2-40B4-BE49-F238E27FC236}">
                  <a16:creationId xmlns:a16="http://schemas.microsoft.com/office/drawing/2014/main" id="{748CF1DB-BF2C-2726-45EF-47DFE233B8DF}"/>
                </a:ext>
              </a:extLst>
            </p:cNvPr>
            <p:cNvSpPr/>
            <p:nvPr/>
          </p:nvSpPr>
          <p:spPr>
            <a:xfrm>
              <a:off x="6755046" y="5178910"/>
              <a:ext cx="894234" cy="894234"/>
            </a:xfrm>
            <a:prstGeom prst="ellipse">
              <a:avLst/>
            </a:prstGeom>
            <a:gradFill>
              <a:gsLst>
                <a:gs pos="0">
                  <a:srgbClr val="FF9900"/>
                </a:gs>
                <a:gs pos="99000">
                  <a:srgbClr val="CC3300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55">
              <a:extLst>
                <a:ext uri="{FF2B5EF4-FFF2-40B4-BE49-F238E27FC236}">
                  <a16:creationId xmlns:a16="http://schemas.microsoft.com/office/drawing/2014/main" id="{C2A12172-14A7-004B-5DE4-96B789D53755}"/>
                </a:ext>
              </a:extLst>
            </p:cNvPr>
            <p:cNvSpPr/>
            <p:nvPr/>
          </p:nvSpPr>
          <p:spPr>
            <a:xfrm>
              <a:off x="6003800" y="1735783"/>
              <a:ext cx="894234" cy="894234"/>
            </a:xfrm>
            <a:prstGeom prst="ellipse">
              <a:avLst/>
            </a:prstGeom>
            <a:gradFill>
              <a:gsLst>
                <a:gs pos="0">
                  <a:srgbClr val="FF0066"/>
                </a:gs>
                <a:gs pos="99000">
                  <a:srgbClr val="CC0099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57">
              <a:extLst>
                <a:ext uri="{FF2B5EF4-FFF2-40B4-BE49-F238E27FC236}">
                  <a16:creationId xmlns:a16="http://schemas.microsoft.com/office/drawing/2014/main" id="{BEC30702-8CB5-FD20-93CB-1AA4778EC6E2}"/>
                </a:ext>
              </a:extLst>
            </p:cNvPr>
            <p:cNvSpPr/>
            <p:nvPr/>
          </p:nvSpPr>
          <p:spPr>
            <a:xfrm>
              <a:off x="3698551" y="3458207"/>
              <a:ext cx="894234" cy="894234"/>
            </a:xfrm>
            <a:prstGeom prst="ellipse">
              <a:avLst/>
            </a:prstGeom>
            <a:gradFill>
              <a:gsLst>
                <a:gs pos="0">
                  <a:srgbClr val="800080"/>
                </a:gs>
                <a:gs pos="99000">
                  <a:srgbClr val="CC00CC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58">
              <a:extLst>
                <a:ext uri="{FF2B5EF4-FFF2-40B4-BE49-F238E27FC236}">
                  <a16:creationId xmlns:a16="http://schemas.microsoft.com/office/drawing/2014/main" id="{A1F08EDC-15FE-FA45-06BA-51D3E8E47672}"/>
                </a:ext>
              </a:extLst>
            </p:cNvPr>
            <p:cNvSpPr/>
            <p:nvPr/>
          </p:nvSpPr>
          <p:spPr>
            <a:xfrm>
              <a:off x="4544631" y="5222187"/>
              <a:ext cx="894234" cy="894234"/>
            </a:xfrm>
            <a:prstGeom prst="ellipse">
              <a:avLst/>
            </a:prstGeom>
            <a:gradFill>
              <a:gsLst>
                <a:gs pos="0">
                  <a:srgbClr val="003399"/>
                </a:gs>
                <a:gs pos="99000">
                  <a:srgbClr val="0099FF"/>
                </a:gs>
              </a:gsLst>
              <a:lin ang="0" scaled="1"/>
            </a:gradFill>
            <a:ln>
              <a:gradFill>
                <a:gsLst>
                  <a:gs pos="5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73">
              <a:extLst>
                <a:ext uri="{FF2B5EF4-FFF2-40B4-BE49-F238E27FC236}">
                  <a16:creationId xmlns:a16="http://schemas.microsoft.com/office/drawing/2014/main" id="{4BA9BAB9-91A2-F3DE-2974-64481287AA16}"/>
                </a:ext>
              </a:extLst>
            </p:cNvPr>
            <p:cNvSpPr txBox="1"/>
            <p:nvPr/>
          </p:nvSpPr>
          <p:spPr>
            <a:xfrm>
              <a:off x="5251626" y="3908152"/>
              <a:ext cx="1669459" cy="311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entury Gothic" panose="020B0502020202020204" pitchFamily="34" charset="0"/>
                </a:rPr>
                <a:t>DISEÑO DE BD.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153" name="Group 107">
              <a:extLst>
                <a:ext uri="{FF2B5EF4-FFF2-40B4-BE49-F238E27FC236}">
                  <a16:creationId xmlns:a16="http://schemas.microsoft.com/office/drawing/2014/main" id="{2BA0E9BB-036E-15F4-367A-C627DC37D0B9}"/>
                </a:ext>
              </a:extLst>
            </p:cNvPr>
            <p:cNvGrpSpPr/>
            <p:nvPr/>
          </p:nvGrpSpPr>
          <p:grpSpPr>
            <a:xfrm>
              <a:off x="8295278" y="1320227"/>
              <a:ext cx="2307771" cy="1083894"/>
              <a:chOff x="8542235" y="702728"/>
              <a:chExt cx="2307771" cy="10838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9" name="Rectangle: Rounded Corners 87">
                <a:extLst>
                  <a:ext uri="{FF2B5EF4-FFF2-40B4-BE49-F238E27FC236}">
                    <a16:creationId xmlns:a16="http://schemas.microsoft.com/office/drawing/2014/main" id="{A54EC92C-AB36-A673-F140-5D989542BBDE}"/>
                  </a:ext>
                </a:extLst>
              </p:cNvPr>
              <p:cNvSpPr/>
              <p:nvPr/>
            </p:nvSpPr>
            <p:spPr>
              <a:xfrm>
                <a:off x="8542235" y="702728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extBox 88">
                <a:extLst>
                  <a:ext uri="{FF2B5EF4-FFF2-40B4-BE49-F238E27FC236}">
                    <a16:creationId xmlns:a16="http://schemas.microsoft.com/office/drawing/2014/main" id="{CC731127-675E-4060-5FC4-80D40C59EE2D}"/>
                  </a:ext>
                </a:extLst>
              </p:cNvPr>
              <p:cNvSpPr txBox="1"/>
              <p:nvPr/>
            </p:nvSpPr>
            <p:spPr>
              <a:xfrm>
                <a:off x="8694630" y="1032357"/>
                <a:ext cx="2002980" cy="42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7006E"/>
                    </a:solidFill>
                    <a:latin typeface="Century Gothic" panose="020B0502020202020204" pitchFamily="34" charset="0"/>
                  </a:rPr>
                  <a:t>01: ANÁLISIS</a:t>
                </a:r>
              </a:p>
            </p:txBody>
          </p:sp>
        </p:grpSp>
        <p:grpSp>
          <p:nvGrpSpPr>
            <p:cNvPr id="154" name="Group 104">
              <a:extLst>
                <a:ext uri="{FF2B5EF4-FFF2-40B4-BE49-F238E27FC236}">
                  <a16:creationId xmlns:a16="http://schemas.microsoft.com/office/drawing/2014/main" id="{132F09D9-EEC2-26EB-0DBE-562A43F50C5A}"/>
                </a:ext>
              </a:extLst>
            </p:cNvPr>
            <p:cNvGrpSpPr/>
            <p:nvPr/>
          </p:nvGrpSpPr>
          <p:grpSpPr>
            <a:xfrm>
              <a:off x="9197901" y="3330636"/>
              <a:ext cx="2635217" cy="1083894"/>
              <a:chOff x="9288212" y="2943579"/>
              <a:chExt cx="2635217" cy="10838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6" name="Rectangle: Rounded Corners 81">
                <a:extLst>
                  <a:ext uri="{FF2B5EF4-FFF2-40B4-BE49-F238E27FC236}">
                    <a16:creationId xmlns:a16="http://schemas.microsoft.com/office/drawing/2014/main" id="{529F5F73-F1D5-0B72-4B8A-E5B0EFCD7202}"/>
                  </a:ext>
                </a:extLst>
              </p:cNvPr>
              <p:cNvSpPr/>
              <p:nvPr/>
            </p:nvSpPr>
            <p:spPr>
              <a:xfrm>
                <a:off x="9451935" y="2943579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90">
                <a:extLst>
                  <a:ext uri="{FF2B5EF4-FFF2-40B4-BE49-F238E27FC236}">
                    <a16:creationId xmlns:a16="http://schemas.microsoft.com/office/drawing/2014/main" id="{F4939C18-D36F-6B25-AA76-4841B7DDB0F0}"/>
                  </a:ext>
                </a:extLst>
              </p:cNvPr>
              <p:cNvSpPr txBox="1"/>
              <p:nvPr/>
            </p:nvSpPr>
            <p:spPr>
              <a:xfrm>
                <a:off x="9288212" y="3071151"/>
                <a:ext cx="2635217" cy="76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9797"/>
                    </a:solidFill>
                    <a:latin typeface="Century Gothic" panose="020B0502020202020204" pitchFamily="34" charset="0"/>
                  </a:rPr>
                  <a:t>02: DISEÑO CONCEPTUAL</a:t>
                </a:r>
              </a:p>
            </p:txBody>
          </p:sp>
        </p:grpSp>
        <p:grpSp>
          <p:nvGrpSpPr>
            <p:cNvPr id="155" name="Group 112">
              <a:extLst>
                <a:ext uri="{FF2B5EF4-FFF2-40B4-BE49-F238E27FC236}">
                  <a16:creationId xmlns:a16="http://schemas.microsoft.com/office/drawing/2014/main" id="{91857614-B888-7839-5318-4FD96C9F6C1E}"/>
                </a:ext>
              </a:extLst>
            </p:cNvPr>
            <p:cNvGrpSpPr/>
            <p:nvPr/>
          </p:nvGrpSpPr>
          <p:grpSpPr>
            <a:xfrm>
              <a:off x="8515763" y="5443291"/>
              <a:ext cx="2344171" cy="1083894"/>
              <a:chOff x="8515763" y="4796178"/>
              <a:chExt cx="2344171" cy="10838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3" name="Rectangle: Rounded Corners 83">
                <a:extLst>
                  <a:ext uri="{FF2B5EF4-FFF2-40B4-BE49-F238E27FC236}">
                    <a16:creationId xmlns:a16="http://schemas.microsoft.com/office/drawing/2014/main" id="{BF79D173-CC6E-A12F-59B4-C1CB9001C008}"/>
                  </a:ext>
                </a:extLst>
              </p:cNvPr>
              <p:cNvSpPr/>
              <p:nvPr/>
            </p:nvSpPr>
            <p:spPr>
              <a:xfrm>
                <a:off x="8542236" y="4796178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Box 92">
                <a:extLst>
                  <a:ext uri="{FF2B5EF4-FFF2-40B4-BE49-F238E27FC236}">
                    <a16:creationId xmlns:a16="http://schemas.microsoft.com/office/drawing/2014/main" id="{CFB61A6C-D7AA-9E50-3341-4EC745DA0A57}"/>
                  </a:ext>
                </a:extLst>
              </p:cNvPr>
              <p:cNvSpPr txBox="1"/>
              <p:nvPr/>
            </p:nvSpPr>
            <p:spPr>
              <a:xfrm>
                <a:off x="8515763" y="4937651"/>
                <a:ext cx="2344171" cy="76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E7600"/>
                    </a:solidFill>
                    <a:latin typeface="Century Gothic" panose="020B0502020202020204" pitchFamily="34" charset="0"/>
                  </a:rPr>
                  <a:t>03: DISEÑO LÓGICO</a:t>
                </a:r>
              </a:p>
            </p:txBody>
          </p:sp>
        </p:grpSp>
        <p:grpSp>
          <p:nvGrpSpPr>
            <p:cNvPr id="156" name="Group 117">
              <a:extLst>
                <a:ext uri="{FF2B5EF4-FFF2-40B4-BE49-F238E27FC236}">
                  <a16:creationId xmlns:a16="http://schemas.microsoft.com/office/drawing/2014/main" id="{7B4A46B2-C127-7AB4-82B1-42C6649ED8CF}"/>
                </a:ext>
              </a:extLst>
            </p:cNvPr>
            <p:cNvGrpSpPr/>
            <p:nvPr/>
          </p:nvGrpSpPr>
          <p:grpSpPr>
            <a:xfrm>
              <a:off x="1370476" y="5499157"/>
              <a:ext cx="2307771" cy="1083894"/>
              <a:chOff x="1390780" y="4817163"/>
              <a:chExt cx="2307771" cy="108389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0" name="Rectangle: Rounded Corners 84">
                <a:extLst>
                  <a:ext uri="{FF2B5EF4-FFF2-40B4-BE49-F238E27FC236}">
                    <a16:creationId xmlns:a16="http://schemas.microsoft.com/office/drawing/2014/main" id="{D2472C05-DE36-D20D-CC56-D3E0C2BC1B1C}"/>
                  </a:ext>
                </a:extLst>
              </p:cNvPr>
              <p:cNvSpPr/>
              <p:nvPr/>
            </p:nvSpPr>
            <p:spPr>
              <a:xfrm>
                <a:off x="1390780" y="4817163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extBox 94">
                <a:extLst>
                  <a:ext uri="{FF2B5EF4-FFF2-40B4-BE49-F238E27FC236}">
                    <a16:creationId xmlns:a16="http://schemas.microsoft.com/office/drawing/2014/main" id="{906EC28A-22A5-E9EA-031C-3A6459B8DA66}"/>
                  </a:ext>
                </a:extLst>
              </p:cNvPr>
              <p:cNvSpPr txBox="1"/>
              <p:nvPr/>
            </p:nvSpPr>
            <p:spPr>
              <a:xfrm>
                <a:off x="1489475" y="4980846"/>
                <a:ext cx="2021603" cy="76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42A8"/>
                    </a:solidFill>
                    <a:latin typeface="Century Gothic" panose="020B0502020202020204" pitchFamily="34" charset="0"/>
                  </a:rPr>
                  <a:t>04: DISEÑO FÍSICO</a:t>
                </a:r>
              </a:p>
            </p:txBody>
          </p:sp>
        </p:grpSp>
        <p:grpSp>
          <p:nvGrpSpPr>
            <p:cNvPr id="157" name="Group 120">
              <a:extLst>
                <a:ext uri="{FF2B5EF4-FFF2-40B4-BE49-F238E27FC236}">
                  <a16:creationId xmlns:a16="http://schemas.microsoft.com/office/drawing/2014/main" id="{8C51D34F-0B3E-8D66-2039-B7546676AD67}"/>
                </a:ext>
              </a:extLst>
            </p:cNvPr>
            <p:cNvGrpSpPr/>
            <p:nvPr/>
          </p:nvGrpSpPr>
          <p:grpSpPr>
            <a:xfrm>
              <a:off x="226329" y="3467366"/>
              <a:ext cx="2885562" cy="1168957"/>
              <a:chOff x="226329" y="2820253"/>
              <a:chExt cx="2885562" cy="116895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Rectangle: Rounded Corners 85">
                <a:extLst>
                  <a:ext uri="{FF2B5EF4-FFF2-40B4-BE49-F238E27FC236}">
                    <a16:creationId xmlns:a16="http://schemas.microsoft.com/office/drawing/2014/main" id="{36407CA9-B090-ECD8-5D52-3F3D8B0D0A8E}"/>
                  </a:ext>
                </a:extLst>
              </p:cNvPr>
              <p:cNvSpPr/>
              <p:nvPr/>
            </p:nvSpPr>
            <p:spPr>
              <a:xfrm>
                <a:off x="450614" y="2905316"/>
                <a:ext cx="2307771" cy="10838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TextBox 96">
                <a:extLst>
                  <a:ext uri="{FF2B5EF4-FFF2-40B4-BE49-F238E27FC236}">
                    <a16:creationId xmlns:a16="http://schemas.microsoft.com/office/drawing/2014/main" id="{1237F374-80C2-7B39-5EEC-0AAB32F217FD}"/>
                  </a:ext>
                </a:extLst>
              </p:cNvPr>
              <p:cNvSpPr txBox="1"/>
              <p:nvPr/>
            </p:nvSpPr>
            <p:spPr>
              <a:xfrm>
                <a:off x="226329" y="2820253"/>
                <a:ext cx="2885562" cy="1104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8F008F"/>
                    </a:solidFill>
                    <a:latin typeface="Century Gothic" panose="020B0502020202020204" pitchFamily="34" charset="0"/>
                  </a:rPr>
                  <a:t>05: IMPLEMENTACIÓN OPTIMIZACIÓN</a:t>
                </a:r>
              </a:p>
            </p:txBody>
          </p:sp>
        </p:grpSp>
        <p:cxnSp>
          <p:nvCxnSpPr>
            <p:cNvPr id="160" name="Straight Arrow Connector 101">
              <a:extLst>
                <a:ext uri="{FF2B5EF4-FFF2-40B4-BE49-F238E27FC236}">
                  <a16:creationId xmlns:a16="http://schemas.microsoft.com/office/drawing/2014/main" id="{AFAF9999-95EC-82F8-2A93-8BF924BB66FE}"/>
                </a:ext>
              </a:extLst>
            </p:cNvPr>
            <p:cNvCxnSpPr>
              <a:cxnSpLocks/>
              <a:endCxn id="206" idx="1"/>
            </p:cNvCxnSpPr>
            <p:nvPr/>
          </p:nvCxnSpPr>
          <p:spPr>
            <a:xfrm>
              <a:off x="9026979" y="3872583"/>
              <a:ext cx="3346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08">
              <a:extLst>
                <a:ext uri="{FF2B5EF4-FFF2-40B4-BE49-F238E27FC236}">
                  <a16:creationId xmlns:a16="http://schemas.microsoft.com/office/drawing/2014/main" id="{63461F29-D1F6-34CA-E5EB-3261E1BE6445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>
              <a:off x="7342922" y="1862173"/>
              <a:ext cx="95235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11">
              <a:extLst>
                <a:ext uri="{FF2B5EF4-FFF2-40B4-BE49-F238E27FC236}">
                  <a16:creationId xmlns:a16="http://schemas.microsoft.com/office/drawing/2014/main" id="{7F6F3718-CF2D-8FB6-433F-7DF983881C75}"/>
                </a:ext>
              </a:extLst>
            </p:cNvPr>
            <p:cNvCxnSpPr>
              <a:cxnSpLocks/>
              <a:endCxn id="203" idx="1"/>
            </p:cNvCxnSpPr>
            <p:nvPr/>
          </p:nvCxnSpPr>
          <p:spPr>
            <a:xfrm>
              <a:off x="8194715" y="5985238"/>
              <a:ext cx="347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15">
              <a:extLst>
                <a:ext uri="{FF2B5EF4-FFF2-40B4-BE49-F238E27FC236}">
                  <a16:creationId xmlns:a16="http://schemas.microsoft.com/office/drawing/2014/main" id="{4026FFCB-C727-EAEC-8AD0-C9550A37E9A1}"/>
                </a:ext>
              </a:extLst>
            </p:cNvPr>
            <p:cNvCxnSpPr>
              <a:cxnSpLocks/>
              <a:endCxn id="200" idx="3"/>
            </p:cNvCxnSpPr>
            <p:nvPr/>
          </p:nvCxnSpPr>
          <p:spPr>
            <a:xfrm flipH="1">
              <a:off x="3678247" y="6041104"/>
              <a:ext cx="3269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22">
              <a:extLst>
                <a:ext uri="{FF2B5EF4-FFF2-40B4-BE49-F238E27FC236}">
                  <a16:creationId xmlns:a16="http://schemas.microsoft.com/office/drawing/2014/main" id="{B05A2FE0-631F-F1BD-F033-0D77740D4105}"/>
                </a:ext>
              </a:extLst>
            </p:cNvPr>
            <p:cNvCxnSpPr>
              <a:cxnSpLocks/>
              <a:endCxn id="197" idx="3"/>
            </p:cNvCxnSpPr>
            <p:nvPr/>
          </p:nvCxnSpPr>
          <p:spPr>
            <a:xfrm flipH="1">
              <a:off x="2758385" y="4090040"/>
              <a:ext cx="336289" cy="4336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áfico 3" descr="Investigación con relleno sólido">
            <a:extLst>
              <a:ext uri="{FF2B5EF4-FFF2-40B4-BE49-F238E27FC236}">
                <a16:creationId xmlns:a16="http://schemas.microsoft.com/office/drawing/2014/main" id="{C684D689-DCCA-1D0F-76B4-51FC8A52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3924" y="1573266"/>
            <a:ext cx="729412" cy="729412"/>
          </a:xfrm>
          <a:prstGeom prst="rect">
            <a:avLst/>
          </a:prstGeom>
        </p:spPr>
      </p:pic>
      <p:pic>
        <p:nvPicPr>
          <p:cNvPr id="9" name="Gráfico 8" descr="Tabla de decisiones contorno">
            <a:extLst>
              <a:ext uri="{FF2B5EF4-FFF2-40B4-BE49-F238E27FC236}">
                <a16:creationId xmlns:a16="http://schemas.microsoft.com/office/drawing/2014/main" id="{D30A70B9-C689-2879-2CDB-6A4AE9501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0965" y="3478562"/>
            <a:ext cx="642510" cy="642510"/>
          </a:xfrm>
          <a:prstGeom prst="rect">
            <a:avLst/>
          </a:prstGeom>
        </p:spPr>
      </p:pic>
      <p:pic>
        <p:nvPicPr>
          <p:cNvPr id="11" name="Gráfico 10" descr="Tabla con relleno sólido">
            <a:extLst>
              <a:ext uri="{FF2B5EF4-FFF2-40B4-BE49-F238E27FC236}">
                <a16:creationId xmlns:a16="http://schemas.microsoft.com/office/drawing/2014/main" id="{9D7CD929-E44A-485D-E1D5-7A6733353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3794" y="5427616"/>
            <a:ext cx="474823" cy="474823"/>
          </a:xfrm>
          <a:prstGeom prst="rect">
            <a:avLst/>
          </a:prstGeom>
        </p:spPr>
      </p:pic>
      <p:pic>
        <p:nvPicPr>
          <p:cNvPr id="212" name="Gráfico 211" descr="Tabla con relleno sólido">
            <a:extLst>
              <a:ext uri="{FF2B5EF4-FFF2-40B4-BE49-F238E27FC236}">
                <a16:creationId xmlns:a16="http://schemas.microsoft.com/office/drawing/2014/main" id="{DA0FABDC-2DD0-9C35-D124-4C4407652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5385" y="5682649"/>
            <a:ext cx="474823" cy="474823"/>
          </a:xfrm>
          <a:prstGeom prst="rect">
            <a:avLst/>
          </a:prstGeom>
        </p:spPr>
      </p:pic>
      <p:pic>
        <p:nvPicPr>
          <p:cNvPr id="213" name="Gráfico 212" descr="Tabla con relleno sólido">
            <a:extLst>
              <a:ext uri="{FF2B5EF4-FFF2-40B4-BE49-F238E27FC236}">
                <a16:creationId xmlns:a16="http://schemas.microsoft.com/office/drawing/2014/main" id="{42CCC5CF-9ADE-D4DB-B7CE-E75E86EA8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6696" y="5195062"/>
            <a:ext cx="474823" cy="474823"/>
          </a:xfrm>
          <a:prstGeom prst="rect">
            <a:avLst/>
          </a:prstGeom>
        </p:spPr>
      </p:pic>
      <p:pic>
        <p:nvPicPr>
          <p:cNvPr id="13" name="Gráfico 12" descr="Base de datos contorno">
            <a:extLst>
              <a:ext uri="{FF2B5EF4-FFF2-40B4-BE49-F238E27FC236}">
                <a16:creationId xmlns:a16="http://schemas.microsoft.com/office/drawing/2014/main" id="{7A014421-AA83-64BE-4A94-1D0987EF9F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3876" y="5339804"/>
            <a:ext cx="728275" cy="728275"/>
          </a:xfrm>
          <a:prstGeom prst="rect">
            <a:avLst/>
          </a:prstGeom>
        </p:spPr>
      </p:pic>
      <p:pic>
        <p:nvPicPr>
          <p:cNvPr id="15" name="Gráfico 14" descr="Herramientas con relleno sólido">
            <a:extLst>
              <a:ext uri="{FF2B5EF4-FFF2-40B4-BE49-F238E27FC236}">
                <a16:creationId xmlns:a16="http://schemas.microsoft.com/office/drawing/2014/main" id="{91E36240-E44A-4F11-886B-9045971238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4525" y="3773207"/>
            <a:ext cx="425355" cy="425355"/>
          </a:xfrm>
          <a:prstGeom prst="rect">
            <a:avLst/>
          </a:prstGeom>
        </p:spPr>
      </p:pic>
      <p:pic>
        <p:nvPicPr>
          <p:cNvPr id="214" name="Gráfico 213" descr="Base de datos contorno">
            <a:extLst>
              <a:ext uri="{FF2B5EF4-FFF2-40B4-BE49-F238E27FC236}">
                <a16:creationId xmlns:a16="http://schemas.microsoft.com/office/drawing/2014/main" id="{8A9D30C7-8E6C-59B6-B038-FA8F049FB2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1460" y="3378514"/>
            <a:ext cx="486927" cy="48692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595B64-B603-C65C-0C97-3BFA19CE43FD}"/>
              </a:ext>
            </a:extLst>
          </p:cNvPr>
          <p:cNvSpPr txBox="1"/>
          <p:nvPr/>
        </p:nvSpPr>
        <p:spPr>
          <a:xfrm>
            <a:off x="1910589" y="277814"/>
            <a:ext cx="988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FASES DEL DISEÑO DE BASE DE DATOS</a:t>
            </a:r>
            <a:endParaRPr lang="es-ES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12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5335E25-74AB-B266-7302-0A2FAA282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90" r="51456" b="11795"/>
          <a:stretch/>
        </p:blipFill>
        <p:spPr>
          <a:xfrm>
            <a:off x="626471" y="2987540"/>
            <a:ext cx="10939058" cy="2669681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4CD6128C-FD56-2AE9-39C4-CE0648415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899" y="158108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SUMARIAS, 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CUENTA FILAS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4F2A0B-926B-9330-9FAF-4ABF896FDD5E}"/>
              </a:ext>
            </a:extLst>
          </p:cNvPr>
          <p:cNvSpPr txBox="1"/>
          <p:nvPr/>
        </p:nvSpPr>
        <p:spPr>
          <a:xfrm>
            <a:off x="1111670" y="1285412"/>
            <a:ext cx="996865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COUNT(*) FROM tabla WHERE columna expresión1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508288-577B-2F7B-5E27-4557C5C34CC3}"/>
              </a:ext>
            </a:extLst>
          </p:cNvPr>
          <p:cNvSpPr txBox="1"/>
          <p:nvPr/>
        </p:nvSpPr>
        <p:spPr>
          <a:xfrm>
            <a:off x="1303361" y="2248029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CUÁNTOS PEDIDOS SUPERIORES A 25000, HAY?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9422C0-6C59-FAE5-55A6-9A33694FF663}"/>
              </a:ext>
            </a:extLst>
          </p:cNvPr>
          <p:cNvSpPr txBox="1"/>
          <p:nvPr/>
        </p:nvSpPr>
        <p:spPr>
          <a:xfrm>
            <a:off x="74820" y="2309584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2F6E18-74EA-CF99-465D-A2D600CA27C0}"/>
              </a:ext>
            </a:extLst>
          </p:cNvPr>
          <p:cNvSpPr/>
          <p:nvPr/>
        </p:nvSpPr>
        <p:spPr>
          <a:xfrm>
            <a:off x="2352985" y="3209716"/>
            <a:ext cx="8727340" cy="5742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2771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358EC20-9C94-8FF8-7FBD-608FFE0CA8CD}"/>
              </a:ext>
            </a:extLst>
          </p:cNvPr>
          <p:cNvSpPr txBox="1"/>
          <p:nvPr/>
        </p:nvSpPr>
        <p:spPr>
          <a:xfrm>
            <a:off x="1303361" y="1383878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CUÁL ES LA VENTA TOTAL POR CADA VENDEDOR?</a:t>
            </a:r>
            <a:endParaRPr lang="es-ES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19132C-4B97-D26B-B03D-4F7A61AD53AA}"/>
              </a:ext>
            </a:extLst>
          </p:cNvPr>
          <p:cNvSpPr txBox="1"/>
          <p:nvPr/>
        </p:nvSpPr>
        <p:spPr>
          <a:xfrm>
            <a:off x="74820" y="144543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3B41467-5DE1-5944-3A31-2A406A80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2" y="298785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CONSULTAS AGRUPADAS, </a:t>
            </a: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GROUP BY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72CB47-887B-4FCC-C54B-D802187FC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81" r="50962" b="20179"/>
          <a:stretch/>
        </p:blipFill>
        <p:spPr>
          <a:xfrm>
            <a:off x="1119100" y="1907098"/>
            <a:ext cx="9502008" cy="448396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A15163A-DA9C-8DD6-CFDC-C486471DE2FD}"/>
              </a:ext>
            </a:extLst>
          </p:cNvPr>
          <p:cNvSpPr/>
          <p:nvPr/>
        </p:nvSpPr>
        <p:spPr>
          <a:xfrm>
            <a:off x="2604194" y="1907098"/>
            <a:ext cx="7675270" cy="3437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8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358EC20-9C94-8FF8-7FBD-608FFE0CA8CD}"/>
              </a:ext>
            </a:extLst>
          </p:cNvPr>
          <p:cNvSpPr txBox="1"/>
          <p:nvPr/>
        </p:nvSpPr>
        <p:spPr>
          <a:xfrm>
            <a:off x="1303361" y="1383878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CALCULA LOS PEDIDOS TOTALES POR CADA VENDEDOR Y CLIENTE</a:t>
            </a:r>
            <a:endParaRPr lang="es-ES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19132C-4B97-D26B-B03D-4F7A61AD53AA}"/>
              </a:ext>
            </a:extLst>
          </p:cNvPr>
          <p:cNvSpPr txBox="1"/>
          <p:nvPr/>
        </p:nvSpPr>
        <p:spPr>
          <a:xfrm>
            <a:off x="74820" y="144543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D46B63A-EFC1-D73F-BCEA-7017AE9B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t="15531" r="44698" b="16191"/>
          <a:stretch/>
        </p:blipFill>
        <p:spPr>
          <a:xfrm>
            <a:off x="1303362" y="1845543"/>
            <a:ext cx="9585278" cy="4927046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2E440311-4AB2-2EBE-F09F-21871DFA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469" y="35282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MULTIPLES COLUMNAS DE AGRUPACION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D5F271-1C20-4DA3-8014-2E0093588146}"/>
              </a:ext>
            </a:extLst>
          </p:cNvPr>
          <p:cNvSpPr/>
          <p:nvPr/>
        </p:nvSpPr>
        <p:spPr>
          <a:xfrm>
            <a:off x="2604193" y="1907098"/>
            <a:ext cx="8097301" cy="3437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696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D81FA12-7484-F1A4-4B7E-8B277BC90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CONDICIONES DE BÚSQUEDA EN GRUPOS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ED6C28F-9720-A6A8-742A-9EBC7B64E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67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ES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CLÁUSULA HAVING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41DB8C-9B22-2BBF-19DB-6D20410D5BA6}"/>
              </a:ext>
            </a:extLst>
          </p:cNvPr>
          <p:cNvSpPr txBox="1"/>
          <p:nvPr/>
        </p:nvSpPr>
        <p:spPr>
          <a:xfrm>
            <a:off x="74820" y="144543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15EC93-225A-5E18-BA96-9CB078D2D45F}"/>
              </a:ext>
            </a:extLst>
          </p:cNvPr>
          <p:cNvSpPr txBox="1"/>
          <p:nvPr/>
        </p:nvSpPr>
        <p:spPr>
          <a:xfrm>
            <a:off x="1303361" y="1219662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MOSTRAR LAS VENTAS TOTALES POR CADA VENDEDOR SUPERIORES A 36.000.000 </a:t>
            </a:r>
            <a:endParaRPr lang="es-ES" sz="24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98DE35-FB39-EAC7-0838-0179133A4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10" r="28956" b="12820"/>
          <a:stretch/>
        </p:blipFill>
        <p:spPr>
          <a:xfrm>
            <a:off x="351692" y="2130249"/>
            <a:ext cx="11525459" cy="406208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284587E-13F3-DE8E-42F9-1709A889069E}"/>
              </a:ext>
            </a:extLst>
          </p:cNvPr>
          <p:cNvSpPr/>
          <p:nvPr/>
        </p:nvSpPr>
        <p:spPr>
          <a:xfrm>
            <a:off x="1619454" y="2692959"/>
            <a:ext cx="10220854" cy="4401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2290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CBAC6596-1D51-1100-5E10-3A9507287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ADICIÓN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1B03E5E-9F08-CFD8-3CF4-2B288393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3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INSERT DE UNA FILA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125FD4-1052-53D0-DEEB-EB9FFB7E0726}"/>
              </a:ext>
            </a:extLst>
          </p:cNvPr>
          <p:cNvSpPr txBox="1"/>
          <p:nvPr/>
        </p:nvSpPr>
        <p:spPr>
          <a:xfrm>
            <a:off x="2125437" y="1419717"/>
            <a:ext cx="8822452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INSERT INTO </a:t>
            </a:r>
            <a:r>
              <a:rPr lang="es-ES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nombre_tabla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(columna1, columna2, columna3,.)</a:t>
            </a:r>
            <a:br>
              <a:rPr lang="es-ES" sz="2000" dirty="0">
                <a:solidFill>
                  <a:schemeClr val="bg1"/>
                </a:solidFill>
              </a:rPr>
            </a:br>
            <a:r>
              <a:rPr lang="es-E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VALUES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(valor1, valor2, valor3, .)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2AAC7E-2F7D-D482-5A25-10553AB22539}"/>
              </a:ext>
            </a:extLst>
          </p:cNvPr>
          <p:cNvSpPr txBox="1"/>
          <p:nvPr/>
        </p:nvSpPr>
        <p:spPr>
          <a:xfrm>
            <a:off x="285835" y="2353374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4C35F-68DC-5091-5F4F-257A1E20D4FF}"/>
              </a:ext>
            </a:extLst>
          </p:cNvPr>
          <p:cNvSpPr txBox="1"/>
          <p:nvPr/>
        </p:nvSpPr>
        <p:spPr>
          <a:xfrm>
            <a:off x="1514376" y="2291819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ADICIONE UN NUEVO VENDEDORCON LOS SIGUIENTES DATOS:</a:t>
            </a:r>
            <a:endParaRPr lang="es-ES" sz="24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201BDC-4C7C-A185-E407-58D788D8DCD6}"/>
              </a:ext>
            </a:extLst>
          </p:cNvPr>
          <p:cNvSpPr txBox="1"/>
          <p:nvPr/>
        </p:nvSpPr>
        <p:spPr>
          <a:xfrm>
            <a:off x="1514376" y="2738095"/>
            <a:ext cx="104063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NOMBRE: HENRY JACOBSEN</a:t>
            </a:r>
          </a:p>
          <a:p>
            <a:r>
              <a:rPr lang="es-BO" sz="2400" b="1" dirty="0"/>
              <a:t>EDAD: 36</a:t>
            </a:r>
          </a:p>
          <a:p>
            <a:r>
              <a:rPr lang="es-BO" sz="2400" b="1" dirty="0"/>
              <a:t>NÚMERO DE EMPLEDADO: 111</a:t>
            </a:r>
          </a:p>
          <a:p>
            <a:r>
              <a:rPr lang="es-BO" sz="2400" b="1" dirty="0"/>
              <a:t>TÍTULO: DIRECTOR DE VENTAS</a:t>
            </a:r>
          </a:p>
          <a:p>
            <a:r>
              <a:rPr lang="es-BO" sz="2400" b="1" dirty="0"/>
              <a:t>OFICINA: 13</a:t>
            </a:r>
          </a:p>
          <a:p>
            <a:r>
              <a:rPr lang="es-BO" sz="2400" b="1" dirty="0"/>
              <a:t>FECHA DE CONTRATO: 25/06/1990</a:t>
            </a:r>
          </a:p>
          <a:p>
            <a:r>
              <a:rPr lang="es-BO" sz="2400" b="1" dirty="0"/>
              <a:t>CUOTA: NO ASIGNADA</a:t>
            </a:r>
          </a:p>
          <a:p>
            <a:r>
              <a:rPr lang="es-BO" sz="2400" b="1" dirty="0"/>
              <a:t>VENTAS: 0.00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24225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3BEE2-616B-B2D3-16F8-5483B3344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95" r="7280" b="12674"/>
          <a:stretch/>
        </p:blipFill>
        <p:spPr>
          <a:xfrm>
            <a:off x="283028" y="1376623"/>
            <a:ext cx="11304396" cy="51849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DBFB741-D3B1-7461-C0E1-2253C3850449}"/>
              </a:ext>
            </a:extLst>
          </p:cNvPr>
          <p:cNvSpPr/>
          <p:nvPr/>
        </p:nvSpPr>
        <p:spPr>
          <a:xfrm>
            <a:off x="1197424" y="1748414"/>
            <a:ext cx="10220854" cy="6229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93080B3-5464-EDCF-4AFE-038224659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ADICIÓN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F4968C16-E46D-A5E8-4556-CEB531424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3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INSERT DE UNA FILA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5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9A74357-82A7-1557-4291-5F9EB7DCB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BORRADO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5AB2764-28F7-1454-CCA9-3AF750E33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DELETE PARA BORRAR UNA FILA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1E3ED9-9A8C-DF7A-87C8-C7675234542D}"/>
              </a:ext>
            </a:extLst>
          </p:cNvPr>
          <p:cNvSpPr txBox="1"/>
          <p:nvPr/>
        </p:nvSpPr>
        <p:spPr>
          <a:xfrm>
            <a:off x="1053614" y="1359934"/>
            <a:ext cx="1015029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DELETE FROM </a:t>
            </a:r>
            <a:r>
              <a:rPr lang="es-E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nombre_tabla</a:t>
            </a:r>
            <a:br>
              <a:rPr lang="es-ES" sz="2400" b="1" dirty="0">
                <a:solidFill>
                  <a:schemeClr val="bg1"/>
                </a:solidFill>
              </a:rPr>
            </a:br>
            <a:r>
              <a:rPr lang="es-E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WHERE </a:t>
            </a:r>
            <a:r>
              <a:rPr lang="es-E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nombre_columna</a:t>
            </a:r>
            <a:r>
              <a:rPr lang="es-E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valor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CD1EC9-39CC-741E-6424-FD817B4F53DD}"/>
              </a:ext>
            </a:extLst>
          </p:cNvPr>
          <p:cNvSpPr txBox="1"/>
          <p:nvPr/>
        </p:nvSpPr>
        <p:spPr>
          <a:xfrm>
            <a:off x="1053615" y="2654368"/>
            <a:ext cx="10150297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2400" b="1" i="0"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s-ES" dirty="0"/>
              <a:t>DELETE * FROM </a:t>
            </a:r>
            <a:r>
              <a:rPr lang="es-ES" dirty="0" err="1"/>
              <a:t>nombre_tabla</a:t>
            </a:r>
            <a:r>
              <a:rPr lang="es-ES" dirty="0"/>
              <a:t>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CF13BC-2C57-58B2-01F4-AEFB55B2944C}"/>
              </a:ext>
            </a:extLst>
          </p:cNvPr>
          <p:cNvSpPr txBox="1"/>
          <p:nvPr/>
        </p:nvSpPr>
        <p:spPr>
          <a:xfrm>
            <a:off x="1053614" y="2224502"/>
            <a:ext cx="395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VARIANTE:BORRA TODAS LAS FILAS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E21AEB-1128-8ED1-6E7B-53379EC187BD}"/>
              </a:ext>
            </a:extLst>
          </p:cNvPr>
          <p:cNvSpPr txBox="1"/>
          <p:nvPr/>
        </p:nvSpPr>
        <p:spPr>
          <a:xfrm>
            <a:off x="285835" y="3429000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E85E29-D154-1664-33CF-2EDCCD29A7B3}"/>
              </a:ext>
            </a:extLst>
          </p:cNvPr>
          <p:cNvSpPr txBox="1"/>
          <p:nvPr/>
        </p:nvSpPr>
        <p:spPr>
          <a:xfrm>
            <a:off x="1514376" y="3367445"/>
            <a:ext cx="1040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BORRAR AL VENDEDOR HENRY JACOBSEN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968019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98E639-AE85-4D88-CC54-CE59F12D9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44" r="8022" b="10183"/>
          <a:stretch/>
        </p:blipFill>
        <p:spPr>
          <a:xfrm>
            <a:off x="489020" y="1778557"/>
            <a:ext cx="11213960" cy="482320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9DFF431-93E5-294E-6044-343B83A1E7C8}"/>
              </a:ext>
            </a:extLst>
          </p:cNvPr>
          <p:cNvSpPr/>
          <p:nvPr/>
        </p:nvSpPr>
        <p:spPr>
          <a:xfrm>
            <a:off x="1398391" y="1999622"/>
            <a:ext cx="4861732" cy="6229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7D0891D-B568-B090-15C3-DB107774B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BORRADO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85492C4E-F79E-136D-B8E6-B538EB01E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DELETE PARA BORRAR UNA FILA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9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A8727AC-0661-A254-CD62-AA3B7EBA3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ACTUALIZACIÓN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1E084DF5-9492-0C4F-CD15-A39E195B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UPDATE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35B944-D97D-0376-ADB7-E446DAAB1266}"/>
              </a:ext>
            </a:extLst>
          </p:cNvPr>
          <p:cNvSpPr txBox="1"/>
          <p:nvPr/>
        </p:nvSpPr>
        <p:spPr>
          <a:xfrm>
            <a:off x="1728735" y="1280739"/>
            <a:ext cx="926416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UPDATE </a:t>
            </a:r>
            <a:r>
              <a:rPr lang="es-ES" sz="2400" b="1" dirty="0" err="1">
                <a:solidFill>
                  <a:schemeClr val="bg1"/>
                </a:solidFill>
              </a:rPr>
              <a:t>nombre_tabla</a:t>
            </a:r>
            <a:endParaRPr lang="es-ES" sz="2400" b="1" dirty="0">
              <a:solidFill>
                <a:schemeClr val="bg1"/>
              </a:solidFill>
            </a:endParaRPr>
          </a:p>
          <a:p>
            <a:r>
              <a:rPr lang="es-ES" sz="2400" b="1" dirty="0">
                <a:solidFill>
                  <a:schemeClr val="bg1"/>
                </a:solidFill>
              </a:rPr>
              <a:t>SET columna1 = valor1, columna2 = valor2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WHERE columna3 = valor3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3E474A-4074-5DF0-0F70-A39D937F0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70" b="27180"/>
          <a:stretch/>
        </p:blipFill>
        <p:spPr>
          <a:xfrm>
            <a:off x="683288" y="3125037"/>
            <a:ext cx="11093380" cy="36426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2FB73BF-4B6D-8DC9-98AA-70150D0B47D3}"/>
              </a:ext>
            </a:extLst>
          </p:cNvPr>
          <p:cNvSpPr txBox="1"/>
          <p:nvPr/>
        </p:nvSpPr>
        <p:spPr>
          <a:xfrm>
            <a:off x="172373" y="2632594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2CBFBC-3445-369C-6E08-63085C262760}"/>
              </a:ext>
            </a:extLst>
          </p:cNvPr>
          <p:cNvSpPr txBox="1"/>
          <p:nvPr/>
        </p:nvSpPr>
        <p:spPr>
          <a:xfrm>
            <a:off x="1541591" y="2394954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/>
              <a:t>ELEVAR EL LIMITE DE CREDITO DE ACME MFG A 6.000.000 Y ASIGNARLE AL CLIENTE 109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535949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1CA656-F366-503F-8B8B-53C3AB1DE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52" b="12088"/>
          <a:stretch/>
        </p:blipFill>
        <p:spPr>
          <a:xfrm>
            <a:off x="934497" y="1276141"/>
            <a:ext cx="10108641" cy="543615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31C1262-FBB0-9D01-6367-6CBF08F11342}"/>
              </a:ext>
            </a:extLst>
          </p:cNvPr>
          <p:cNvSpPr/>
          <p:nvPr/>
        </p:nvSpPr>
        <p:spPr>
          <a:xfrm>
            <a:off x="2352985" y="1597688"/>
            <a:ext cx="8197784" cy="6229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CC6E1AC-8159-0220-F4C6-A9D2DBDECC45}"/>
              </a:ext>
            </a:extLst>
          </p:cNvPr>
          <p:cNvSpPr/>
          <p:nvPr/>
        </p:nvSpPr>
        <p:spPr>
          <a:xfrm>
            <a:off x="1450308" y="6240027"/>
            <a:ext cx="8507608" cy="30144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82B6A752-D3ED-5ACE-B72D-70F51333F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ACTUALIZACIÓN DE DATOS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4E2E613F-8A77-6E70-7CEB-AEBCD48B8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5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LA SENTENCIA UPDATE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5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8CF6EC6F-372A-C872-52DF-13C70FE36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759" y="353127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TIPOS DE COMANDOS SQL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B091536-20B0-C484-4444-8471BFC28961}"/>
              </a:ext>
            </a:extLst>
          </p:cNvPr>
          <p:cNvSpPr/>
          <p:nvPr/>
        </p:nvSpPr>
        <p:spPr>
          <a:xfrm>
            <a:off x="1115367" y="2944168"/>
            <a:ext cx="2682910" cy="2682910"/>
          </a:xfrm>
          <a:prstGeom prst="ellipse">
            <a:avLst/>
          </a:prstGeom>
          <a:solidFill>
            <a:srgbClr val="00CC99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366B72C3-3808-410D-7D8E-F3BCBBF1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44" y="3685458"/>
            <a:ext cx="2572133" cy="120032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52540E6-8F44-B2D6-46D9-0CBA0170993F}"/>
              </a:ext>
            </a:extLst>
          </p:cNvPr>
          <p:cNvSpPr/>
          <p:nvPr/>
        </p:nvSpPr>
        <p:spPr>
          <a:xfrm>
            <a:off x="4684206" y="1326383"/>
            <a:ext cx="1698171" cy="1698171"/>
          </a:xfrm>
          <a:prstGeom prst="ellipse">
            <a:avLst/>
          </a:prstGeom>
          <a:solidFill>
            <a:srgbClr val="8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E69430E-37D7-E7A6-E845-2083E390D71C}"/>
              </a:ext>
            </a:extLst>
          </p:cNvPr>
          <p:cNvSpPr/>
          <p:nvPr/>
        </p:nvSpPr>
        <p:spPr>
          <a:xfrm>
            <a:off x="7447502" y="2283713"/>
            <a:ext cx="1698171" cy="1698171"/>
          </a:xfrm>
          <a:prstGeom prst="ellipse">
            <a:avLst/>
          </a:prstGeom>
          <a:solidFill>
            <a:srgbClr val="CC66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B78A995-AD37-1A33-B125-FFA90D72D29E}"/>
              </a:ext>
            </a:extLst>
          </p:cNvPr>
          <p:cNvSpPr/>
          <p:nvPr/>
        </p:nvSpPr>
        <p:spPr>
          <a:xfrm>
            <a:off x="4410021" y="5045947"/>
            <a:ext cx="1698171" cy="169817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241F8AB-5DA9-27AF-0795-DA46D5CE4D9B}"/>
              </a:ext>
            </a:extLst>
          </p:cNvPr>
          <p:cNvSpPr/>
          <p:nvPr/>
        </p:nvSpPr>
        <p:spPr>
          <a:xfrm>
            <a:off x="7447502" y="4114188"/>
            <a:ext cx="1698171" cy="16981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67E5640-47B4-DF85-3C82-397EB65F671B}"/>
              </a:ext>
            </a:extLst>
          </p:cNvPr>
          <p:cNvCxnSpPr>
            <a:stCxn id="3" idx="7"/>
            <a:endCxn id="6" idx="2"/>
          </p:cNvCxnSpPr>
          <p:nvPr/>
        </p:nvCxnSpPr>
        <p:spPr>
          <a:xfrm flipV="1">
            <a:off x="3405374" y="2175469"/>
            <a:ext cx="1278832" cy="11616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B66039E-FA78-7215-42B1-60BB5F2BCC5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661861" y="3132799"/>
            <a:ext cx="3785641" cy="6604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F80589F-D4E7-0EA5-1810-84111EFFF72C}"/>
              </a:ext>
            </a:extLst>
          </p:cNvPr>
          <p:cNvCxnSpPr>
            <a:cxnSpLocks/>
            <a:stCxn id="3" idx="5"/>
            <a:endCxn id="8" idx="2"/>
          </p:cNvCxnSpPr>
          <p:nvPr/>
        </p:nvCxnSpPr>
        <p:spPr>
          <a:xfrm>
            <a:off x="3405374" y="5234175"/>
            <a:ext cx="1004647" cy="6608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90D912-8DE6-28EC-C644-3D875B8F889F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>
            <a:off x="3798277" y="4285623"/>
            <a:ext cx="3649225" cy="6776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12C4FE0-0FC6-2899-242E-717B58A36FBE}"/>
              </a:ext>
            </a:extLst>
          </p:cNvPr>
          <p:cNvSpPr txBox="1"/>
          <p:nvPr/>
        </p:nvSpPr>
        <p:spPr>
          <a:xfrm>
            <a:off x="5160181" y="1517045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C6C6037-0EC3-C1A7-D230-C8F2D2DD54D6}"/>
              </a:ext>
            </a:extLst>
          </p:cNvPr>
          <p:cNvSpPr txBox="1"/>
          <p:nvPr/>
        </p:nvSpPr>
        <p:spPr>
          <a:xfrm>
            <a:off x="5064949" y="1974672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Lenguaje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E29BA11-D48D-BA35-B869-B9CF64BAED32}"/>
              </a:ext>
            </a:extLst>
          </p:cNvPr>
          <p:cNvSpPr txBox="1"/>
          <p:nvPr/>
        </p:nvSpPr>
        <p:spPr>
          <a:xfrm>
            <a:off x="5013876" y="2242011"/>
            <a:ext cx="1264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Definic</a:t>
            </a:r>
            <a:r>
              <a:rPr lang="es-BO" sz="2000" b="1" dirty="0" err="1">
                <a:solidFill>
                  <a:schemeClr val="bg1"/>
                </a:solidFill>
              </a:rPr>
              <a:t>ión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2D2C0A0-81F4-8949-37EA-CEABB5D5178C}"/>
              </a:ext>
            </a:extLst>
          </p:cNvPr>
          <p:cNvSpPr txBox="1"/>
          <p:nvPr/>
        </p:nvSpPr>
        <p:spPr>
          <a:xfrm>
            <a:off x="5160181" y="2492566"/>
            <a:ext cx="79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Datos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E38B198-491C-0128-3251-A5804B988030}"/>
              </a:ext>
            </a:extLst>
          </p:cNvPr>
          <p:cNvSpPr txBox="1"/>
          <p:nvPr/>
        </p:nvSpPr>
        <p:spPr>
          <a:xfrm>
            <a:off x="6358930" y="1198953"/>
            <a:ext cx="101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Create</a:t>
            </a:r>
            <a:endParaRPr lang="es-ES" sz="2400" b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1CDF462-E89F-3647-5F9C-FD3E19B4DDCF}"/>
              </a:ext>
            </a:extLst>
          </p:cNvPr>
          <p:cNvSpPr txBox="1"/>
          <p:nvPr/>
        </p:nvSpPr>
        <p:spPr>
          <a:xfrm>
            <a:off x="6913388" y="1491828"/>
            <a:ext cx="81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Drop</a:t>
            </a:r>
            <a:endParaRPr lang="es-ES" sz="2400" b="1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CB338B-BFAD-436D-35E1-20BA1EB02FC7}"/>
              </a:ext>
            </a:extLst>
          </p:cNvPr>
          <p:cNvSpPr txBox="1"/>
          <p:nvPr/>
        </p:nvSpPr>
        <p:spPr>
          <a:xfrm>
            <a:off x="6957673" y="1854944"/>
            <a:ext cx="814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/>
              <a:t>Alter</a:t>
            </a:r>
            <a:endParaRPr lang="es-ES" sz="2400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02350C9-8F80-CA0B-66CA-8935D6FCE77F}"/>
              </a:ext>
            </a:extLst>
          </p:cNvPr>
          <p:cNvSpPr txBox="1"/>
          <p:nvPr/>
        </p:nvSpPr>
        <p:spPr>
          <a:xfrm>
            <a:off x="6520860" y="2218060"/>
            <a:ext cx="1295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Truncate</a:t>
            </a:r>
            <a:endParaRPr lang="es-ES" sz="2400" b="1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98759F8-7452-DF7B-BF9C-D704580317BB}"/>
              </a:ext>
            </a:extLst>
          </p:cNvPr>
          <p:cNvSpPr txBox="1"/>
          <p:nvPr/>
        </p:nvSpPr>
        <p:spPr>
          <a:xfrm>
            <a:off x="7814619" y="2453214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81ECA49-5F58-8B5C-6673-E880EEBCF762}"/>
              </a:ext>
            </a:extLst>
          </p:cNvPr>
          <p:cNvSpPr txBox="1"/>
          <p:nvPr/>
        </p:nvSpPr>
        <p:spPr>
          <a:xfrm>
            <a:off x="7719387" y="2910841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Lenguaje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91E34F4-D803-292C-E928-A7C0FC40024E}"/>
              </a:ext>
            </a:extLst>
          </p:cNvPr>
          <p:cNvSpPr txBox="1"/>
          <p:nvPr/>
        </p:nvSpPr>
        <p:spPr>
          <a:xfrm>
            <a:off x="7447252" y="3178180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Manipulación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32AC054-8B6B-0DD2-3736-E23446EF15B6}"/>
              </a:ext>
            </a:extLst>
          </p:cNvPr>
          <p:cNvSpPr txBox="1"/>
          <p:nvPr/>
        </p:nvSpPr>
        <p:spPr>
          <a:xfrm>
            <a:off x="7814619" y="3428735"/>
            <a:ext cx="79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Datos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5AA8F98-6B7D-3E34-77BF-E0234EA717D9}"/>
              </a:ext>
            </a:extLst>
          </p:cNvPr>
          <p:cNvSpPr txBox="1"/>
          <p:nvPr/>
        </p:nvSpPr>
        <p:spPr>
          <a:xfrm>
            <a:off x="7925151" y="4271963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0940132-16EA-8C0D-8793-A2630D7912E6}"/>
              </a:ext>
            </a:extLst>
          </p:cNvPr>
          <p:cNvSpPr txBox="1"/>
          <p:nvPr/>
        </p:nvSpPr>
        <p:spPr>
          <a:xfrm>
            <a:off x="7829919" y="4729590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Lenguaje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607192D-565E-2E7A-4FB3-61EBF33C0F39}"/>
              </a:ext>
            </a:extLst>
          </p:cNvPr>
          <p:cNvSpPr txBox="1"/>
          <p:nvPr/>
        </p:nvSpPr>
        <p:spPr>
          <a:xfrm>
            <a:off x="7778846" y="4996929"/>
            <a:ext cx="971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Control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C53A4B4-B30D-E5DB-3C4E-392A0A030F61}"/>
              </a:ext>
            </a:extLst>
          </p:cNvPr>
          <p:cNvSpPr txBox="1"/>
          <p:nvPr/>
        </p:nvSpPr>
        <p:spPr>
          <a:xfrm>
            <a:off x="7925151" y="5247484"/>
            <a:ext cx="79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Datos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601D4E2-DFA0-DE96-6FE5-3B20C8D731A7}"/>
              </a:ext>
            </a:extLst>
          </p:cNvPr>
          <p:cNvSpPr txBox="1"/>
          <p:nvPr/>
        </p:nvSpPr>
        <p:spPr>
          <a:xfrm>
            <a:off x="4890558" y="5156225"/>
            <a:ext cx="697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B0FDAA5-C809-E8BB-499E-DC3D630D5EC5}"/>
              </a:ext>
            </a:extLst>
          </p:cNvPr>
          <p:cNvSpPr txBox="1"/>
          <p:nvPr/>
        </p:nvSpPr>
        <p:spPr>
          <a:xfrm>
            <a:off x="4750652" y="5531617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Lenguaje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73A9CC9-7B2A-E699-D9BA-FBD3E79ECA71}"/>
              </a:ext>
            </a:extLst>
          </p:cNvPr>
          <p:cNvSpPr txBox="1"/>
          <p:nvPr/>
        </p:nvSpPr>
        <p:spPr>
          <a:xfrm>
            <a:off x="4815275" y="5789723"/>
            <a:ext cx="971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Control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27B80C8-0E1A-951F-872C-9370E68DA22F}"/>
              </a:ext>
            </a:extLst>
          </p:cNvPr>
          <p:cNvSpPr txBox="1"/>
          <p:nvPr/>
        </p:nvSpPr>
        <p:spPr>
          <a:xfrm>
            <a:off x="4447525" y="6023413"/>
            <a:ext cx="1663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>
                <a:solidFill>
                  <a:schemeClr val="bg1"/>
                </a:solidFill>
              </a:rPr>
              <a:t>Transacciones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A8A33E0-1EFB-C5FF-B671-1B9E2CE739AA}"/>
              </a:ext>
            </a:extLst>
          </p:cNvPr>
          <p:cNvSpPr txBox="1"/>
          <p:nvPr/>
        </p:nvSpPr>
        <p:spPr>
          <a:xfrm>
            <a:off x="10013394" y="2314714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Select</a:t>
            </a:r>
            <a:endParaRPr lang="es-ES" sz="2400" b="1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4BF04E9-02A1-3B38-4011-059602B384BF}"/>
              </a:ext>
            </a:extLst>
          </p:cNvPr>
          <p:cNvSpPr txBox="1"/>
          <p:nvPr/>
        </p:nvSpPr>
        <p:spPr>
          <a:xfrm>
            <a:off x="10041866" y="2653340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Insert</a:t>
            </a:r>
            <a:endParaRPr lang="es-ES" sz="2400" b="1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67D5B17-BC7D-B62A-8292-08C06A817405}"/>
              </a:ext>
            </a:extLst>
          </p:cNvPr>
          <p:cNvSpPr txBox="1"/>
          <p:nvPr/>
        </p:nvSpPr>
        <p:spPr>
          <a:xfrm>
            <a:off x="10062706" y="3028625"/>
            <a:ext cx="1123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Update</a:t>
            </a:r>
            <a:endParaRPr lang="es-ES" sz="2400" b="1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91B8AB6-3430-7C8B-FD2C-97DF0F340B11}"/>
              </a:ext>
            </a:extLst>
          </p:cNvPr>
          <p:cNvSpPr txBox="1"/>
          <p:nvPr/>
        </p:nvSpPr>
        <p:spPr>
          <a:xfrm>
            <a:off x="10062706" y="3485403"/>
            <a:ext cx="10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Delete</a:t>
            </a:r>
            <a:endParaRPr lang="es-ES" sz="2400" b="1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9F7FF0F-5530-F108-4F1A-E5C471814E54}"/>
              </a:ext>
            </a:extLst>
          </p:cNvPr>
          <p:cNvSpPr txBox="1"/>
          <p:nvPr/>
        </p:nvSpPr>
        <p:spPr>
          <a:xfrm>
            <a:off x="9903330" y="421450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/>
              <a:t>Grant</a:t>
            </a:r>
            <a:endParaRPr lang="es-ES" sz="2400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FDAE1C0-C019-B06A-8997-AE4CBF3F2E62}"/>
              </a:ext>
            </a:extLst>
          </p:cNvPr>
          <p:cNvSpPr txBox="1"/>
          <p:nvPr/>
        </p:nvSpPr>
        <p:spPr>
          <a:xfrm>
            <a:off x="10075822" y="4762748"/>
            <a:ext cx="1109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Revoke</a:t>
            </a:r>
            <a:endParaRPr lang="es-ES" sz="2400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2B3888B-30F5-8AEC-D28B-9D8196F1749A}"/>
              </a:ext>
            </a:extLst>
          </p:cNvPr>
          <p:cNvSpPr txBox="1"/>
          <p:nvPr/>
        </p:nvSpPr>
        <p:spPr>
          <a:xfrm>
            <a:off x="6496531" y="5397039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Commit</a:t>
            </a:r>
            <a:endParaRPr lang="es-ES" sz="2400" b="1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F4C51DA-D931-B374-35FD-4F334960533D}"/>
              </a:ext>
            </a:extLst>
          </p:cNvPr>
          <p:cNvSpPr txBox="1"/>
          <p:nvPr/>
        </p:nvSpPr>
        <p:spPr>
          <a:xfrm>
            <a:off x="6524498" y="5808506"/>
            <a:ext cx="126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RollBack</a:t>
            </a:r>
            <a:endParaRPr lang="es-ES" sz="2400" b="1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BF97EB3-5975-2D5B-B976-D456E4681D17}"/>
              </a:ext>
            </a:extLst>
          </p:cNvPr>
          <p:cNvSpPr txBox="1"/>
          <p:nvPr/>
        </p:nvSpPr>
        <p:spPr>
          <a:xfrm>
            <a:off x="6524498" y="6238702"/>
            <a:ext cx="151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 err="1"/>
              <a:t>Save</a:t>
            </a:r>
            <a:r>
              <a:rPr lang="es-BO" sz="2400" b="1" dirty="0"/>
              <a:t> Point</a:t>
            </a:r>
            <a:endParaRPr lang="es-ES" sz="2400" b="1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202BA17-BDAE-E923-6A74-A57960C2E833}"/>
              </a:ext>
            </a:extLst>
          </p:cNvPr>
          <p:cNvCxnSpPr>
            <a:stCxn id="6" idx="7"/>
            <a:endCxn id="26" idx="1"/>
          </p:cNvCxnSpPr>
          <p:nvPr/>
        </p:nvCxnSpPr>
        <p:spPr>
          <a:xfrm flipV="1">
            <a:off x="6133686" y="1429786"/>
            <a:ext cx="225244" cy="145288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FA448F5-73DF-2381-59E9-D6BAAC31B6D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312533" y="1722661"/>
            <a:ext cx="600855" cy="18633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0B7FCCF-6CE5-26AB-EDCD-D2DD0D67D96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344596" y="2085777"/>
            <a:ext cx="613077" cy="56347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A33B39A-E208-34DE-DE20-F0D65B337FA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254710" y="2448893"/>
            <a:ext cx="266150" cy="8452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48EFFA4-C052-7881-BAEC-697A57826EB3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108157" y="2545547"/>
            <a:ext cx="905237" cy="276213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35E6835-B4DE-2066-11D1-0F38F2CD74DF}"/>
              </a:ext>
            </a:extLst>
          </p:cNvPr>
          <p:cNvCxnSpPr>
            <a:cxnSpLocks/>
          </p:cNvCxnSpPr>
          <p:nvPr/>
        </p:nvCxnSpPr>
        <p:spPr>
          <a:xfrm flipV="1">
            <a:off x="9124835" y="3258694"/>
            <a:ext cx="947480" cy="1931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D7F7BB5A-AFA1-E6FC-D57F-34CA47F6AEC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9145673" y="2884173"/>
            <a:ext cx="896193" cy="129949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E77B941A-5247-BF73-8FA6-C53DE1EE827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093857" y="3378235"/>
            <a:ext cx="968849" cy="324261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17D51DA2-D269-78B8-7E65-5A0F9D3B393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9152818" y="4911755"/>
            <a:ext cx="923004" cy="8182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D04DFFB1-AA96-DF2E-8910-5142C976476E}"/>
              </a:ext>
            </a:extLst>
          </p:cNvPr>
          <p:cNvCxnSpPr>
            <a:cxnSpLocks/>
          </p:cNvCxnSpPr>
          <p:nvPr/>
        </p:nvCxnSpPr>
        <p:spPr>
          <a:xfrm flipV="1">
            <a:off x="9073054" y="4480339"/>
            <a:ext cx="830276" cy="225384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07F878E0-C89B-0502-2A3E-1C0D6816E913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030060" y="5627872"/>
            <a:ext cx="466471" cy="20554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7748968B-7CA2-6099-6EEC-EB06449AE1A5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08192" y="5971031"/>
            <a:ext cx="416306" cy="68308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62C859A2-B491-F44F-07AC-5A6EADF7F5F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029767" y="6172424"/>
            <a:ext cx="494731" cy="297111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6ED1B23-DB66-FE8E-6FEE-E5CE8D086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-7157" b="-8862"/>
          <a:stretch/>
        </p:blipFill>
        <p:spPr>
          <a:xfrm>
            <a:off x="11266038" y="2613820"/>
            <a:ext cx="929483" cy="99415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F8FC116-375C-27BC-A005-C1B16F4CD3DF}"/>
              </a:ext>
            </a:extLst>
          </p:cNvPr>
          <p:cNvSpPr txBox="1"/>
          <p:nvPr/>
        </p:nvSpPr>
        <p:spPr>
          <a:xfrm>
            <a:off x="4156168" y="1261629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4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s-ES" sz="44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2366E0-A35C-10E1-6309-45F5E546CBE8}"/>
              </a:ext>
            </a:extLst>
          </p:cNvPr>
          <p:cNvSpPr txBox="1"/>
          <p:nvPr/>
        </p:nvSpPr>
        <p:spPr>
          <a:xfrm>
            <a:off x="8918850" y="1734483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4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s-ES" sz="44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DFF6AB5-F187-CF24-6194-E7AC777CB610}"/>
              </a:ext>
            </a:extLst>
          </p:cNvPr>
          <p:cNvSpPr txBox="1"/>
          <p:nvPr/>
        </p:nvSpPr>
        <p:spPr>
          <a:xfrm>
            <a:off x="9031162" y="3704957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4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s-ES" sz="44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940796A-D156-383F-F62A-FECC9BF61756}"/>
              </a:ext>
            </a:extLst>
          </p:cNvPr>
          <p:cNvSpPr txBox="1"/>
          <p:nvPr/>
        </p:nvSpPr>
        <p:spPr>
          <a:xfrm>
            <a:off x="3997453" y="4578552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4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s-ES" sz="44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227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E90C0910-BE5B-301B-B011-77C24CA6F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CREAR TRES TABLAS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F2F4D5A6-C524-855F-01D1-2F2BEE195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500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 SUS RELACIONES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CB01652-66DF-9E24-5425-469610DA0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83757"/>
              </p:ext>
            </p:extLst>
          </p:nvPr>
        </p:nvGraphicFramePr>
        <p:xfrm>
          <a:off x="4574232" y="1595617"/>
          <a:ext cx="310270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709">
                  <a:extLst>
                    <a:ext uri="{9D8B030D-6E8A-4147-A177-3AD203B41FA5}">
                      <a16:colId xmlns:a16="http://schemas.microsoft.com/office/drawing/2014/main" val="24316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libros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6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</a:t>
                      </a:r>
                      <a:r>
                        <a:rPr lang="es-ES" dirty="0"/>
                        <a:t>  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serial</a:t>
                      </a:r>
                      <a:r>
                        <a:rPr lang="es-ES" dirty="0"/>
                        <a:t>   </a:t>
                      </a:r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5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titulo      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varchar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(40)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1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codigoautor</a:t>
                      </a:r>
                      <a:r>
                        <a:rPr lang="es-ES" dirty="0"/>
                        <a:t>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not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null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  </a:t>
                      </a:r>
                      <a:r>
                        <a:rPr lang="es-ES" dirty="0">
                          <a:solidFill>
                            <a:srgbClr val="0000FF"/>
                          </a:solidFill>
                        </a:rPr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2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codigoeditorial</a:t>
                      </a:r>
                      <a:r>
                        <a:rPr lang="es-ES" dirty="0"/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not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null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 </a:t>
                      </a:r>
                      <a:r>
                        <a:rPr lang="es-ES" dirty="0">
                          <a:solidFill>
                            <a:srgbClr val="0000FF"/>
                          </a:solidFill>
                        </a:rPr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70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precio 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decimal(5,2)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208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714376C-5D67-5650-6FF3-C943BFA5A3FC}"/>
              </a:ext>
            </a:extLst>
          </p:cNvPr>
          <p:cNvGraphicFramePr>
            <a:graphicFrameLocks noGrp="1"/>
          </p:cNvGraphicFramePr>
          <p:nvPr/>
        </p:nvGraphicFramePr>
        <p:xfrm>
          <a:off x="938403" y="1595617"/>
          <a:ext cx="22485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598">
                  <a:extLst>
                    <a:ext uri="{9D8B030D-6E8A-4147-A177-3AD203B41FA5}">
                      <a16:colId xmlns:a16="http://schemas.microsoft.com/office/drawing/2014/main" val="24316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autores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6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</a:t>
                      </a:r>
                      <a:r>
                        <a:rPr lang="es-ES" dirty="0"/>
                        <a:t>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serial</a:t>
                      </a:r>
                      <a:r>
                        <a:rPr lang="es-ES" dirty="0"/>
                        <a:t>  </a:t>
                      </a:r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5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nombre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varchar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18566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44143DC-37C9-A6A2-BB67-C81E5F4D4895}"/>
              </a:ext>
            </a:extLst>
          </p:cNvPr>
          <p:cNvGraphicFramePr>
            <a:graphicFrameLocks noGrp="1"/>
          </p:cNvGraphicFramePr>
          <p:nvPr/>
        </p:nvGraphicFramePr>
        <p:xfrm>
          <a:off x="9139533" y="1595617"/>
          <a:ext cx="22485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598">
                  <a:extLst>
                    <a:ext uri="{9D8B030D-6E8A-4147-A177-3AD203B41FA5}">
                      <a16:colId xmlns:a16="http://schemas.microsoft.com/office/drawing/2014/main" val="24316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editoriales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6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</a:t>
                      </a:r>
                      <a:r>
                        <a:rPr lang="es-ES" dirty="0"/>
                        <a:t> 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serial</a:t>
                      </a:r>
                      <a:r>
                        <a:rPr lang="es-ES" dirty="0"/>
                        <a:t>   </a:t>
                      </a:r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5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nombre  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varchar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18566"/>
                  </a:ext>
                </a:extLst>
              </a:tr>
            </a:tbl>
          </a:graphicData>
        </a:graphic>
      </p:graphicFrame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A4AF0E1-9CE9-625C-9082-4A338692731E}"/>
              </a:ext>
            </a:extLst>
          </p:cNvPr>
          <p:cNvCxnSpPr/>
          <p:nvPr/>
        </p:nvCxnSpPr>
        <p:spPr>
          <a:xfrm>
            <a:off x="3187001" y="2151877"/>
            <a:ext cx="1387231" cy="77218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BC1644A5-E288-F564-A7E8-68B41DADAD21}"/>
              </a:ext>
            </a:extLst>
          </p:cNvPr>
          <p:cNvCxnSpPr/>
          <p:nvPr/>
        </p:nvCxnSpPr>
        <p:spPr>
          <a:xfrm rot="10800000" flipV="1">
            <a:off x="7676941" y="2151876"/>
            <a:ext cx="1462592" cy="111383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9F20CB-7EED-1783-CBB1-3DA5DE36101B}"/>
              </a:ext>
            </a:extLst>
          </p:cNvPr>
          <p:cNvSpPr txBox="1"/>
          <p:nvPr/>
        </p:nvSpPr>
        <p:spPr>
          <a:xfrm>
            <a:off x="8828357" y="1782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668C01-24FF-BBF8-9FB0-F2D6844A44B8}"/>
              </a:ext>
            </a:extLst>
          </p:cNvPr>
          <p:cNvSpPr txBox="1"/>
          <p:nvPr/>
        </p:nvSpPr>
        <p:spPr>
          <a:xfrm rot="16200000">
            <a:off x="7858376" y="2910955"/>
            <a:ext cx="28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8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217205-F6E6-6BC8-EB67-84FFE22A840E}"/>
              </a:ext>
            </a:extLst>
          </p:cNvPr>
          <p:cNvSpPr txBox="1"/>
          <p:nvPr/>
        </p:nvSpPr>
        <p:spPr>
          <a:xfrm>
            <a:off x="3148247" y="1788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252F60-143D-9A18-4198-D722BFF55B42}"/>
              </a:ext>
            </a:extLst>
          </p:cNvPr>
          <p:cNvSpPr txBox="1"/>
          <p:nvPr/>
        </p:nvSpPr>
        <p:spPr>
          <a:xfrm rot="16200000">
            <a:off x="4152199" y="2631274"/>
            <a:ext cx="28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8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5E9CA13-2B34-F267-BE5A-F5926D98A0C9}"/>
              </a:ext>
            </a:extLst>
          </p:cNvPr>
          <p:cNvSpPr txBox="1"/>
          <p:nvPr/>
        </p:nvSpPr>
        <p:spPr>
          <a:xfrm>
            <a:off x="938403" y="1218059"/>
            <a:ext cx="158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Tabla1 </a:t>
            </a:r>
            <a:r>
              <a:rPr lang="es-ES" sz="2400" b="1" dirty="0">
                <a:solidFill>
                  <a:srgbClr val="0000FF"/>
                </a:solidFill>
              </a:rPr>
              <a:t>as 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D5BD9AE-8254-78E0-FD6D-01A7D34BD1FE}"/>
              </a:ext>
            </a:extLst>
          </p:cNvPr>
          <p:cNvSpPr txBox="1"/>
          <p:nvPr/>
        </p:nvSpPr>
        <p:spPr>
          <a:xfrm>
            <a:off x="4544185" y="1210174"/>
            <a:ext cx="15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Tabla2 </a:t>
            </a:r>
            <a:r>
              <a:rPr lang="es-ES" sz="2400" b="1" dirty="0">
                <a:solidFill>
                  <a:srgbClr val="0000FF"/>
                </a:solidFill>
              </a:rPr>
              <a:t>as 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91B40D7-FD54-9EE5-C792-377C92399CC1}"/>
              </a:ext>
            </a:extLst>
          </p:cNvPr>
          <p:cNvSpPr txBox="1"/>
          <p:nvPr/>
        </p:nvSpPr>
        <p:spPr>
          <a:xfrm>
            <a:off x="9044955" y="1222094"/>
            <a:ext cx="1556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Tabla3 </a:t>
            </a:r>
            <a:r>
              <a:rPr lang="es-ES" sz="2400" b="1" dirty="0">
                <a:solidFill>
                  <a:srgbClr val="0000FF"/>
                </a:solidFill>
              </a:rPr>
              <a:t>as 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87D2B7-F2BE-2A8E-809B-F04578D5BF8C}"/>
              </a:ext>
            </a:extLst>
          </p:cNvPr>
          <p:cNvSpPr txBox="1"/>
          <p:nvPr/>
        </p:nvSpPr>
        <p:spPr>
          <a:xfrm>
            <a:off x="617489" y="3230787"/>
            <a:ext cx="28053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create</a:t>
            </a:r>
            <a:r>
              <a:rPr lang="es-ES" b="1" dirty="0"/>
              <a:t> table autores(</a:t>
            </a:r>
          </a:p>
          <a:p>
            <a:r>
              <a:rPr lang="es-ES" b="1" dirty="0"/>
              <a:t>  </a:t>
            </a:r>
            <a:r>
              <a:rPr lang="es-ES" b="1" dirty="0" err="1"/>
              <a:t>codigo</a:t>
            </a:r>
            <a:r>
              <a:rPr lang="es-ES" b="1" dirty="0"/>
              <a:t> serial,</a:t>
            </a:r>
          </a:p>
          <a:p>
            <a:r>
              <a:rPr lang="es-ES" b="1" dirty="0"/>
              <a:t>  nombre </a:t>
            </a:r>
            <a:r>
              <a:rPr lang="es-ES" b="1" dirty="0" err="1"/>
              <a:t>varchar</a:t>
            </a:r>
            <a:r>
              <a:rPr lang="es-ES" b="1" dirty="0"/>
              <a:t>(20),</a:t>
            </a:r>
          </a:p>
          <a:p>
            <a:r>
              <a:rPr lang="es-ES" b="1" dirty="0"/>
              <a:t>  </a:t>
            </a:r>
            <a:r>
              <a:rPr lang="es-ES" b="1" dirty="0" err="1"/>
              <a:t>primary</a:t>
            </a:r>
            <a:r>
              <a:rPr lang="es-ES" b="1" dirty="0"/>
              <a:t> </a:t>
            </a:r>
            <a:r>
              <a:rPr lang="es-ES" b="1" dirty="0" err="1"/>
              <a:t>key</a:t>
            </a:r>
            <a:r>
              <a:rPr lang="es-ES" b="1" dirty="0"/>
              <a:t> (</a:t>
            </a:r>
            <a:r>
              <a:rPr lang="es-ES" b="1" dirty="0" err="1"/>
              <a:t>codigo</a:t>
            </a:r>
            <a:r>
              <a:rPr lang="es-ES" b="1" dirty="0"/>
              <a:t>)</a:t>
            </a:r>
          </a:p>
          <a:p>
            <a:r>
              <a:rPr lang="es-ES" b="1" dirty="0"/>
              <a:t> );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F876F3C-9528-F818-03B5-9344274807A8}"/>
              </a:ext>
            </a:extLst>
          </p:cNvPr>
          <p:cNvSpPr txBox="1"/>
          <p:nvPr/>
        </p:nvSpPr>
        <p:spPr>
          <a:xfrm>
            <a:off x="9304146" y="3265596"/>
            <a:ext cx="24844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create</a:t>
            </a:r>
            <a:r>
              <a:rPr lang="es-ES" b="1" dirty="0"/>
              <a:t> table editoriales(</a:t>
            </a:r>
          </a:p>
          <a:p>
            <a:r>
              <a:rPr lang="es-ES" b="1" dirty="0"/>
              <a:t>  </a:t>
            </a:r>
            <a:r>
              <a:rPr lang="es-ES" b="1" dirty="0" err="1"/>
              <a:t>codigo</a:t>
            </a:r>
            <a:r>
              <a:rPr lang="es-ES" b="1" dirty="0"/>
              <a:t> serial,</a:t>
            </a:r>
          </a:p>
          <a:p>
            <a:r>
              <a:rPr lang="es-ES" b="1" dirty="0"/>
              <a:t>  nombre </a:t>
            </a:r>
            <a:r>
              <a:rPr lang="es-ES" b="1" dirty="0" err="1"/>
              <a:t>varchar</a:t>
            </a:r>
            <a:r>
              <a:rPr lang="es-ES" b="1" dirty="0"/>
              <a:t>(20),</a:t>
            </a:r>
          </a:p>
          <a:p>
            <a:r>
              <a:rPr lang="es-ES" b="1" dirty="0"/>
              <a:t>  </a:t>
            </a:r>
            <a:r>
              <a:rPr lang="es-ES" b="1" dirty="0" err="1"/>
              <a:t>primary</a:t>
            </a:r>
            <a:r>
              <a:rPr lang="es-ES" b="1" dirty="0"/>
              <a:t> </a:t>
            </a:r>
            <a:r>
              <a:rPr lang="es-ES" b="1" dirty="0" err="1"/>
              <a:t>key</a:t>
            </a:r>
            <a:r>
              <a:rPr lang="es-ES" b="1" dirty="0"/>
              <a:t> (</a:t>
            </a:r>
            <a:r>
              <a:rPr lang="es-ES" b="1" dirty="0" err="1"/>
              <a:t>codigo</a:t>
            </a:r>
            <a:r>
              <a:rPr lang="es-ES" b="1" dirty="0"/>
              <a:t>)</a:t>
            </a:r>
          </a:p>
          <a:p>
            <a:r>
              <a:rPr lang="es-ES" b="1" dirty="0"/>
              <a:t> );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A93630B-73EF-E2E9-B78F-E2AAF142FDFF}"/>
              </a:ext>
            </a:extLst>
          </p:cNvPr>
          <p:cNvSpPr txBox="1"/>
          <p:nvPr/>
        </p:nvSpPr>
        <p:spPr>
          <a:xfrm>
            <a:off x="3936500" y="3969451"/>
            <a:ext cx="81265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create</a:t>
            </a:r>
            <a:r>
              <a:rPr lang="es-ES" b="1" dirty="0"/>
              <a:t> table libros(</a:t>
            </a:r>
          </a:p>
          <a:p>
            <a:r>
              <a:rPr lang="es-ES" b="1" dirty="0"/>
              <a:t>  </a:t>
            </a:r>
            <a:r>
              <a:rPr lang="es-ES" b="1" dirty="0" err="1"/>
              <a:t>codigo</a:t>
            </a:r>
            <a:r>
              <a:rPr lang="es-ES" b="1" dirty="0"/>
              <a:t> serial,</a:t>
            </a:r>
          </a:p>
          <a:p>
            <a:r>
              <a:rPr lang="es-ES" b="1" dirty="0"/>
              <a:t>  titulo </a:t>
            </a:r>
            <a:r>
              <a:rPr lang="es-ES" b="1" dirty="0" err="1"/>
              <a:t>varchar</a:t>
            </a:r>
            <a:r>
              <a:rPr lang="es-ES" b="1" dirty="0"/>
              <a:t>(40),</a:t>
            </a:r>
          </a:p>
          <a:p>
            <a:r>
              <a:rPr lang="es-ES" b="1" dirty="0"/>
              <a:t>  </a:t>
            </a:r>
            <a:r>
              <a:rPr lang="es-ES" b="1" dirty="0" err="1"/>
              <a:t>codigoautor</a:t>
            </a:r>
            <a:r>
              <a:rPr lang="es-ES" b="1" dirty="0"/>
              <a:t> </a:t>
            </a:r>
            <a:r>
              <a:rPr lang="es-ES" b="1" dirty="0" err="1"/>
              <a:t>int</a:t>
            </a:r>
            <a:r>
              <a:rPr lang="es-ES" b="1" dirty="0"/>
              <a:t> </a:t>
            </a:r>
            <a:r>
              <a:rPr lang="es-ES" b="1" dirty="0" err="1"/>
              <a:t>not</a:t>
            </a:r>
            <a:r>
              <a:rPr lang="es-ES" b="1" dirty="0"/>
              <a:t> </a:t>
            </a:r>
            <a:r>
              <a:rPr lang="es-ES" b="1" dirty="0" err="1"/>
              <a:t>null</a:t>
            </a:r>
            <a:r>
              <a:rPr lang="es-ES" b="1" dirty="0"/>
              <a:t>,</a:t>
            </a:r>
          </a:p>
          <a:p>
            <a:r>
              <a:rPr lang="es-ES" b="1" dirty="0"/>
              <a:t>  </a:t>
            </a:r>
            <a:r>
              <a:rPr lang="es-ES" b="1" dirty="0" err="1"/>
              <a:t>codigoeditorial</a:t>
            </a:r>
            <a:r>
              <a:rPr lang="es-ES" b="1" dirty="0"/>
              <a:t> </a:t>
            </a:r>
            <a:r>
              <a:rPr lang="es-ES" b="1" dirty="0" err="1"/>
              <a:t>smallint</a:t>
            </a:r>
            <a:r>
              <a:rPr lang="es-ES" b="1" dirty="0"/>
              <a:t> </a:t>
            </a:r>
            <a:r>
              <a:rPr lang="es-ES" b="1" dirty="0" err="1"/>
              <a:t>not</a:t>
            </a:r>
            <a:r>
              <a:rPr lang="es-ES" b="1" dirty="0"/>
              <a:t> </a:t>
            </a:r>
            <a:r>
              <a:rPr lang="es-ES" b="1" dirty="0" err="1"/>
              <a:t>null</a:t>
            </a:r>
            <a:r>
              <a:rPr lang="es-ES" b="1" dirty="0"/>
              <a:t>,</a:t>
            </a:r>
          </a:p>
          <a:p>
            <a:r>
              <a:rPr lang="es-ES" b="1" dirty="0"/>
              <a:t>  precio decimal(5,2),</a:t>
            </a:r>
          </a:p>
          <a:p>
            <a:r>
              <a:rPr lang="es-ES" b="1" dirty="0"/>
              <a:t>  </a:t>
            </a:r>
            <a:r>
              <a:rPr lang="es-ES" b="1" dirty="0" err="1"/>
              <a:t>primary</a:t>
            </a:r>
            <a:r>
              <a:rPr lang="es-ES" b="1" dirty="0"/>
              <a:t> </a:t>
            </a:r>
            <a:r>
              <a:rPr lang="es-ES" b="1" dirty="0" err="1"/>
              <a:t>key</a:t>
            </a:r>
            <a:r>
              <a:rPr lang="es-ES" b="1" dirty="0"/>
              <a:t>(</a:t>
            </a:r>
            <a:r>
              <a:rPr lang="es-ES" b="1" dirty="0" err="1"/>
              <a:t>codigo</a:t>
            </a:r>
            <a:r>
              <a:rPr lang="es-ES" b="1" dirty="0"/>
              <a:t>),</a:t>
            </a:r>
          </a:p>
          <a:p>
            <a:r>
              <a:rPr lang="es-ES" b="1" dirty="0"/>
              <a:t>  </a:t>
            </a:r>
            <a:r>
              <a:rPr lang="es-ES" b="1" dirty="0" err="1"/>
              <a:t>constraint</a:t>
            </a:r>
            <a:r>
              <a:rPr lang="es-ES" b="1" dirty="0"/>
              <a:t> </a:t>
            </a:r>
            <a:r>
              <a:rPr lang="es-ES" b="1" dirty="0" err="1"/>
              <a:t>fk_cod_autor</a:t>
            </a:r>
            <a:r>
              <a:rPr lang="es-ES" b="1" dirty="0"/>
              <a:t> </a:t>
            </a:r>
            <a:r>
              <a:rPr lang="es-ES" b="1" dirty="0" err="1"/>
              <a:t>foreign</a:t>
            </a:r>
            <a:r>
              <a:rPr lang="es-ES" b="1" dirty="0"/>
              <a:t> </a:t>
            </a:r>
            <a:r>
              <a:rPr lang="es-ES" b="1" dirty="0" err="1"/>
              <a:t>key</a:t>
            </a:r>
            <a:r>
              <a:rPr lang="es-ES" b="1" dirty="0"/>
              <a:t>(</a:t>
            </a:r>
            <a:r>
              <a:rPr lang="es-ES" b="1" dirty="0" err="1"/>
              <a:t>codigoautor</a:t>
            </a:r>
            <a:r>
              <a:rPr lang="es-ES" b="1" dirty="0"/>
              <a:t>) </a:t>
            </a:r>
            <a:r>
              <a:rPr lang="es-ES" b="1" dirty="0" err="1"/>
              <a:t>references</a:t>
            </a:r>
            <a:r>
              <a:rPr lang="es-ES" b="1" dirty="0"/>
              <a:t> autores(</a:t>
            </a:r>
            <a:r>
              <a:rPr lang="es-ES" b="1" dirty="0" err="1"/>
              <a:t>codigo</a:t>
            </a:r>
            <a:r>
              <a:rPr lang="es-ES" b="1" dirty="0"/>
              <a:t>),</a:t>
            </a:r>
          </a:p>
          <a:p>
            <a:r>
              <a:rPr lang="es-ES" b="1" dirty="0"/>
              <a:t>  </a:t>
            </a:r>
            <a:r>
              <a:rPr lang="es-ES" b="1" dirty="0" err="1"/>
              <a:t>constraint</a:t>
            </a:r>
            <a:r>
              <a:rPr lang="es-ES" b="1" dirty="0"/>
              <a:t> </a:t>
            </a:r>
            <a:r>
              <a:rPr lang="es-ES" b="1" dirty="0" err="1"/>
              <a:t>fk_cod_edito</a:t>
            </a:r>
            <a:r>
              <a:rPr lang="es-ES" b="1" dirty="0"/>
              <a:t> </a:t>
            </a:r>
            <a:r>
              <a:rPr lang="es-ES" b="1" dirty="0" err="1"/>
              <a:t>foreign</a:t>
            </a:r>
            <a:r>
              <a:rPr lang="es-ES" b="1" dirty="0"/>
              <a:t> </a:t>
            </a:r>
            <a:r>
              <a:rPr lang="es-ES" b="1" dirty="0" err="1"/>
              <a:t>key</a:t>
            </a:r>
            <a:r>
              <a:rPr lang="es-ES" b="1" dirty="0"/>
              <a:t>(</a:t>
            </a:r>
            <a:r>
              <a:rPr lang="es-ES" b="1" dirty="0" err="1"/>
              <a:t>codigoeditorial</a:t>
            </a:r>
            <a:r>
              <a:rPr lang="es-ES" b="1" dirty="0"/>
              <a:t>) </a:t>
            </a:r>
            <a:r>
              <a:rPr lang="es-ES" b="1" dirty="0" err="1"/>
              <a:t>references</a:t>
            </a:r>
            <a:r>
              <a:rPr lang="es-ES" b="1" dirty="0"/>
              <a:t> editoriales(</a:t>
            </a:r>
            <a:r>
              <a:rPr lang="es-ES" b="1" dirty="0" err="1"/>
              <a:t>codigo</a:t>
            </a:r>
            <a:r>
              <a:rPr lang="es-ES" b="1" dirty="0"/>
              <a:t>)</a:t>
            </a:r>
          </a:p>
          <a:p>
            <a:r>
              <a:rPr lang="es-ES" b="1" dirty="0"/>
              <a:t> );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711700C-E384-4674-727A-D2F6C585927F}"/>
              </a:ext>
            </a:extLst>
          </p:cNvPr>
          <p:cNvSpPr txBox="1"/>
          <p:nvPr/>
        </p:nvSpPr>
        <p:spPr>
          <a:xfrm>
            <a:off x="1495172" y="441906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6AB60CF-D6EE-AA2A-5744-4733B834330F}"/>
              </a:ext>
            </a:extLst>
          </p:cNvPr>
          <p:cNvSpPr txBox="1"/>
          <p:nvPr/>
        </p:nvSpPr>
        <p:spPr>
          <a:xfrm>
            <a:off x="10041656" y="441906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1C12EDA-DECE-7780-29CA-8A4728FB038D}"/>
              </a:ext>
            </a:extLst>
          </p:cNvPr>
          <p:cNvSpPr txBox="1"/>
          <p:nvPr/>
        </p:nvSpPr>
        <p:spPr>
          <a:xfrm>
            <a:off x="3664593" y="58143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79829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E90C0910-BE5B-301B-B011-77C24CA6F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INSERTAR REGISTROS EN TRES TABLAS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F2F4D5A6-C524-855F-01D1-2F2BEE195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500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RELACIONADAS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CB01652-66DF-9E24-5425-469610DA03EE}"/>
              </a:ext>
            </a:extLst>
          </p:cNvPr>
          <p:cNvGraphicFramePr>
            <a:graphicFrameLocks noGrp="1"/>
          </p:cNvGraphicFramePr>
          <p:nvPr/>
        </p:nvGraphicFramePr>
        <p:xfrm>
          <a:off x="4574232" y="1595617"/>
          <a:ext cx="310270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709">
                  <a:extLst>
                    <a:ext uri="{9D8B030D-6E8A-4147-A177-3AD203B41FA5}">
                      <a16:colId xmlns:a16="http://schemas.microsoft.com/office/drawing/2014/main" val="24316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libros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6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</a:t>
                      </a:r>
                      <a:r>
                        <a:rPr lang="es-ES" dirty="0"/>
                        <a:t>  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serial</a:t>
                      </a:r>
                      <a:r>
                        <a:rPr lang="es-ES" dirty="0"/>
                        <a:t>   </a:t>
                      </a:r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5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titulo      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varchar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(40)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1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codigoautor</a:t>
                      </a:r>
                      <a:r>
                        <a:rPr lang="es-ES" dirty="0"/>
                        <a:t>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not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null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  </a:t>
                      </a:r>
                      <a:r>
                        <a:rPr lang="es-ES" dirty="0">
                          <a:solidFill>
                            <a:srgbClr val="0000FF"/>
                          </a:solidFill>
                        </a:rPr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2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codigoeditorial</a:t>
                      </a:r>
                      <a:r>
                        <a:rPr lang="es-ES" dirty="0"/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not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null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 </a:t>
                      </a:r>
                      <a:r>
                        <a:rPr lang="es-ES" dirty="0">
                          <a:solidFill>
                            <a:srgbClr val="0000FF"/>
                          </a:solidFill>
                        </a:rPr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70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precio 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decimal(5,2)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208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714376C-5D67-5650-6FF3-C943BFA5A3FC}"/>
              </a:ext>
            </a:extLst>
          </p:cNvPr>
          <p:cNvGraphicFramePr>
            <a:graphicFrameLocks noGrp="1"/>
          </p:cNvGraphicFramePr>
          <p:nvPr/>
        </p:nvGraphicFramePr>
        <p:xfrm>
          <a:off x="938403" y="1595617"/>
          <a:ext cx="22485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598">
                  <a:extLst>
                    <a:ext uri="{9D8B030D-6E8A-4147-A177-3AD203B41FA5}">
                      <a16:colId xmlns:a16="http://schemas.microsoft.com/office/drawing/2014/main" val="24316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autores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6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</a:t>
                      </a:r>
                      <a:r>
                        <a:rPr lang="es-ES" dirty="0"/>
                        <a:t>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serial</a:t>
                      </a:r>
                      <a:r>
                        <a:rPr lang="es-ES" dirty="0"/>
                        <a:t>  </a:t>
                      </a:r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5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nombre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varchar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18566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44143DC-37C9-A6A2-BB67-C81E5F4D4895}"/>
              </a:ext>
            </a:extLst>
          </p:cNvPr>
          <p:cNvGraphicFramePr>
            <a:graphicFrameLocks noGrp="1"/>
          </p:cNvGraphicFramePr>
          <p:nvPr/>
        </p:nvGraphicFramePr>
        <p:xfrm>
          <a:off x="9139533" y="1595617"/>
          <a:ext cx="22485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598">
                  <a:extLst>
                    <a:ext uri="{9D8B030D-6E8A-4147-A177-3AD203B41FA5}">
                      <a16:colId xmlns:a16="http://schemas.microsoft.com/office/drawing/2014/main" val="24316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editoriales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6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</a:t>
                      </a:r>
                      <a:r>
                        <a:rPr lang="es-ES" dirty="0"/>
                        <a:t> 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serial</a:t>
                      </a:r>
                      <a:r>
                        <a:rPr lang="es-ES" dirty="0"/>
                        <a:t>   </a:t>
                      </a:r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5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nombre  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varchar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18566"/>
                  </a:ext>
                </a:extLst>
              </a:tr>
            </a:tbl>
          </a:graphicData>
        </a:graphic>
      </p:graphicFrame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A4AF0E1-9CE9-625C-9082-4A338692731E}"/>
              </a:ext>
            </a:extLst>
          </p:cNvPr>
          <p:cNvCxnSpPr/>
          <p:nvPr/>
        </p:nvCxnSpPr>
        <p:spPr>
          <a:xfrm>
            <a:off x="3187001" y="2151877"/>
            <a:ext cx="1387231" cy="77218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BC1644A5-E288-F564-A7E8-68B41DADAD21}"/>
              </a:ext>
            </a:extLst>
          </p:cNvPr>
          <p:cNvCxnSpPr/>
          <p:nvPr/>
        </p:nvCxnSpPr>
        <p:spPr>
          <a:xfrm rot="10800000" flipV="1">
            <a:off x="7676941" y="2151876"/>
            <a:ext cx="1462592" cy="111383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9F20CB-7EED-1783-CBB1-3DA5DE36101B}"/>
              </a:ext>
            </a:extLst>
          </p:cNvPr>
          <p:cNvSpPr txBox="1"/>
          <p:nvPr/>
        </p:nvSpPr>
        <p:spPr>
          <a:xfrm>
            <a:off x="8828357" y="1782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668C01-24FF-BBF8-9FB0-F2D6844A44B8}"/>
              </a:ext>
            </a:extLst>
          </p:cNvPr>
          <p:cNvSpPr txBox="1"/>
          <p:nvPr/>
        </p:nvSpPr>
        <p:spPr>
          <a:xfrm rot="16200000">
            <a:off x="7858376" y="2910955"/>
            <a:ext cx="28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8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217205-F6E6-6BC8-EB67-84FFE22A840E}"/>
              </a:ext>
            </a:extLst>
          </p:cNvPr>
          <p:cNvSpPr txBox="1"/>
          <p:nvPr/>
        </p:nvSpPr>
        <p:spPr>
          <a:xfrm>
            <a:off x="3148247" y="1788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252F60-143D-9A18-4198-D722BFF55B42}"/>
              </a:ext>
            </a:extLst>
          </p:cNvPr>
          <p:cNvSpPr txBox="1"/>
          <p:nvPr/>
        </p:nvSpPr>
        <p:spPr>
          <a:xfrm rot="16200000">
            <a:off x="4152199" y="2631274"/>
            <a:ext cx="28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8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5E9CA13-2B34-F267-BE5A-F5926D98A0C9}"/>
              </a:ext>
            </a:extLst>
          </p:cNvPr>
          <p:cNvSpPr txBox="1"/>
          <p:nvPr/>
        </p:nvSpPr>
        <p:spPr>
          <a:xfrm>
            <a:off x="938403" y="1218059"/>
            <a:ext cx="158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Tabla1 </a:t>
            </a:r>
            <a:r>
              <a:rPr lang="es-ES" sz="2400" b="1" dirty="0">
                <a:solidFill>
                  <a:srgbClr val="0000FF"/>
                </a:solidFill>
              </a:rPr>
              <a:t>as 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D5BD9AE-8254-78E0-FD6D-01A7D34BD1FE}"/>
              </a:ext>
            </a:extLst>
          </p:cNvPr>
          <p:cNvSpPr txBox="1"/>
          <p:nvPr/>
        </p:nvSpPr>
        <p:spPr>
          <a:xfrm>
            <a:off x="4544185" y="1210174"/>
            <a:ext cx="15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Tabla2 </a:t>
            </a:r>
            <a:r>
              <a:rPr lang="es-ES" sz="2400" b="1" dirty="0">
                <a:solidFill>
                  <a:srgbClr val="0000FF"/>
                </a:solidFill>
              </a:rPr>
              <a:t>as 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91B40D7-FD54-9EE5-C792-377C92399CC1}"/>
              </a:ext>
            </a:extLst>
          </p:cNvPr>
          <p:cNvSpPr txBox="1"/>
          <p:nvPr/>
        </p:nvSpPr>
        <p:spPr>
          <a:xfrm>
            <a:off x="9044955" y="1222094"/>
            <a:ext cx="1556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Tabla3 </a:t>
            </a:r>
            <a:r>
              <a:rPr lang="es-ES" sz="2400" b="1" dirty="0">
                <a:solidFill>
                  <a:srgbClr val="0000FF"/>
                </a:solidFill>
              </a:rPr>
              <a:t>as c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63DD18A-636D-BACC-F18D-01BC2B09D577}"/>
              </a:ext>
            </a:extLst>
          </p:cNvPr>
          <p:cNvSpPr txBox="1"/>
          <p:nvPr/>
        </p:nvSpPr>
        <p:spPr>
          <a:xfrm>
            <a:off x="0" y="3095621"/>
            <a:ext cx="4574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 err="1">
                <a:latin typeface="Arial Narrow" panose="020B0606020202030204" pitchFamily="34" charset="0"/>
              </a:rPr>
              <a:t>insert</a:t>
            </a:r>
            <a:r>
              <a:rPr lang="es-ES" sz="1600" b="1" dirty="0">
                <a:latin typeface="Arial Narrow" panose="020B0606020202030204" pitchFamily="34" charset="0"/>
              </a:rPr>
              <a:t> </a:t>
            </a:r>
            <a:r>
              <a:rPr lang="es-ES" sz="1600" b="1" dirty="0" err="1">
                <a:latin typeface="Arial Narrow" panose="020B0606020202030204" pitchFamily="34" charset="0"/>
              </a:rPr>
              <a:t>into</a:t>
            </a:r>
            <a:r>
              <a:rPr lang="es-ES" sz="1600" b="1" dirty="0">
                <a:latin typeface="Arial Narrow" panose="020B0606020202030204" pitchFamily="34" charset="0"/>
              </a:rPr>
              <a:t> autores(nombre) </a:t>
            </a:r>
            <a:r>
              <a:rPr lang="es-ES" sz="1600" b="1" dirty="0" err="1">
                <a:latin typeface="Arial Narrow" panose="020B0606020202030204" pitchFamily="34" charset="0"/>
              </a:rPr>
              <a:t>values</a:t>
            </a:r>
            <a:r>
              <a:rPr lang="es-ES" sz="1600" b="1" dirty="0">
                <a:latin typeface="Arial Narrow" panose="020B0606020202030204" pitchFamily="34" charset="0"/>
              </a:rPr>
              <a:t> ('Richard Bach');</a:t>
            </a:r>
          </a:p>
          <a:p>
            <a:r>
              <a:rPr lang="es-ES" sz="1600" b="1" dirty="0" err="1">
                <a:latin typeface="Arial Narrow" panose="020B0606020202030204" pitchFamily="34" charset="0"/>
              </a:rPr>
              <a:t>insert</a:t>
            </a:r>
            <a:r>
              <a:rPr lang="es-ES" sz="1600" b="1" dirty="0">
                <a:latin typeface="Arial Narrow" panose="020B0606020202030204" pitchFamily="34" charset="0"/>
              </a:rPr>
              <a:t> </a:t>
            </a:r>
            <a:r>
              <a:rPr lang="es-ES" sz="1600" b="1" dirty="0" err="1">
                <a:latin typeface="Arial Narrow" panose="020B0606020202030204" pitchFamily="34" charset="0"/>
              </a:rPr>
              <a:t>into</a:t>
            </a:r>
            <a:r>
              <a:rPr lang="es-ES" sz="1600" b="1" dirty="0">
                <a:latin typeface="Arial Narrow" panose="020B0606020202030204" pitchFamily="34" charset="0"/>
              </a:rPr>
              <a:t> autores(nombre) </a:t>
            </a:r>
            <a:r>
              <a:rPr lang="es-ES" sz="1600" b="1" dirty="0" err="1">
                <a:latin typeface="Arial Narrow" panose="020B0606020202030204" pitchFamily="34" charset="0"/>
              </a:rPr>
              <a:t>values</a:t>
            </a:r>
            <a:r>
              <a:rPr lang="es-ES" sz="1600" b="1" dirty="0">
                <a:latin typeface="Arial Narrow" panose="020B0606020202030204" pitchFamily="34" charset="0"/>
              </a:rPr>
              <a:t> ('Borges');</a:t>
            </a:r>
          </a:p>
          <a:p>
            <a:r>
              <a:rPr lang="es-ES" sz="1600" b="1" dirty="0" err="1">
                <a:latin typeface="Arial Narrow" panose="020B0606020202030204" pitchFamily="34" charset="0"/>
              </a:rPr>
              <a:t>insert</a:t>
            </a:r>
            <a:r>
              <a:rPr lang="es-ES" sz="1600" b="1" dirty="0">
                <a:latin typeface="Arial Narrow" panose="020B0606020202030204" pitchFamily="34" charset="0"/>
              </a:rPr>
              <a:t> </a:t>
            </a:r>
            <a:r>
              <a:rPr lang="es-ES" sz="1600" b="1" dirty="0" err="1">
                <a:latin typeface="Arial Narrow" panose="020B0606020202030204" pitchFamily="34" charset="0"/>
              </a:rPr>
              <a:t>into</a:t>
            </a:r>
            <a:r>
              <a:rPr lang="es-ES" sz="1600" b="1" dirty="0">
                <a:latin typeface="Arial Narrow" panose="020B0606020202030204" pitchFamily="34" charset="0"/>
              </a:rPr>
              <a:t> autores(nombre) </a:t>
            </a:r>
            <a:r>
              <a:rPr lang="es-ES" sz="1600" b="1" dirty="0" err="1">
                <a:latin typeface="Arial Narrow" panose="020B0606020202030204" pitchFamily="34" charset="0"/>
              </a:rPr>
              <a:t>values</a:t>
            </a:r>
            <a:r>
              <a:rPr lang="es-ES" sz="1600" b="1" dirty="0">
                <a:latin typeface="Arial Narrow" panose="020B0606020202030204" pitchFamily="34" charset="0"/>
              </a:rPr>
              <a:t> ('</a:t>
            </a:r>
            <a:r>
              <a:rPr lang="es-ES" sz="1600" b="1" dirty="0" err="1">
                <a:latin typeface="Arial Narrow" panose="020B0606020202030204" pitchFamily="34" charset="0"/>
              </a:rPr>
              <a:t>Jose</a:t>
            </a:r>
            <a:r>
              <a:rPr lang="es-ES" sz="1600" b="1" dirty="0">
                <a:latin typeface="Arial Narrow" panose="020B0606020202030204" pitchFamily="34" charset="0"/>
              </a:rPr>
              <a:t> </a:t>
            </a:r>
            <a:r>
              <a:rPr lang="es-ES" sz="1600" b="1" dirty="0" err="1">
                <a:latin typeface="Arial Narrow" panose="020B0606020202030204" pitchFamily="34" charset="0"/>
              </a:rPr>
              <a:t>Hernandez</a:t>
            </a:r>
            <a:r>
              <a:rPr lang="es-ES" sz="1600" b="1" dirty="0">
                <a:latin typeface="Arial Narrow" panose="020B0606020202030204" pitchFamily="34" charset="0"/>
              </a:rPr>
              <a:t>');</a:t>
            </a:r>
          </a:p>
          <a:p>
            <a:r>
              <a:rPr lang="es-ES" sz="1600" b="1" dirty="0" err="1">
                <a:latin typeface="Arial Narrow" panose="020B0606020202030204" pitchFamily="34" charset="0"/>
              </a:rPr>
              <a:t>insert</a:t>
            </a:r>
            <a:r>
              <a:rPr lang="es-ES" sz="1600" b="1" dirty="0">
                <a:latin typeface="Arial Narrow" panose="020B0606020202030204" pitchFamily="34" charset="0"/>
              </a:rPr>
              <a:t> </a:t>
            </a:r>
            <a:r>
              <a:rPr lang="es-ES" sz="1600" b="1" dirty="0" err="1">
                <a:latin typeface="Arial Narrow" panose="020B0606020202030204" pitchFamily="34" charset="0"/>
              </a:rPr>
              <a:t>into</a:t>
            </a:r>
            <a:r>
              <a:rPr lang="es-ES" sz="1600" b="1" dirty="0">
                <a:latin typeface="Arial Narrow" panose="020B0606020202030204" pitchFamily="34" charset="0"/>
              </a:rPr>
              <a:t> autores(nombre) </a:t>
            </a:r>
            <a:r>
              <a:rPr lang="es-ES" sz="1600" b="1" dirty="0" err="1">
                <a:latin typeface="Arial Narrow" panose="020B0606020202030204" pitchFamily="34" charset="0"/>
              </a:rPr>
              <a:t>values</a:t>
            </a:r>
            <a:r>
              <a:rPr lang="es-ES" sz="1600" b="1" dirty="0">
                <a:latin typeface="Arial Narrow" panose="020B0606020202030204" pitchFamily="34" charset="0"/>
              </a:rPr>
              <a:t> ('Mario Molina');</a:t>
            </a:r>
          </a:p>
          <a:p>
            <a:r>
              <a:rPr lang="es-ES" sz="1600" b="1" dirty="0" err="1">
                <a:latin typeface="Arial Narrow" panose="020B0606020202030204" pitchFamily="34" charset="0"/>
              </a:rPr>
              <a:t>insert</a:t>
            </a:r>
            <a:r>
              <a:rPr lang="es-ES" sz="1600" b="1" dirty="0">
                <a:latin typeface="Arial Narrow" panose="020B0606020202030204" pitchFamily="34" charset="0"/>
              </a:rPr>
              <a:t> </a:t>
            </a:r>
            <a:r>
              <a:rPr lang="es-ES" sz="1600" b="1" dirty="0" err="1">
                <a:latin typeface="Arial Narrow" panose="020B0606020202030204" pitchFamily="34" charset="0"/>
              </a:rPr>
              <a:t>into</a:t>
            </a:r>
            <a:r>
              <a:rPr lang="es-ES" sz="1600" b="1" dirty="0">
                <a:latin typeface="Arial Narrow" panose="020B0606020202030204" pitchFamily="34" charset="0"/>
              </a:rPr>
              <a:t> autores(nombre) </a:t>
            </a:r>
            <a:r>
              <a:rPr lang="es-ES" sz="1600" b="1" dirty="0" err="1">
                <a:latin typeface="Arial Narrow" panose="020B0606020202030204" pitchFamily="34" charset="0"/>
              </a:rPr>
              <a:t>values</a:t>
            </a:r>
            <a:r>
              <a:rPr lang="es-ES" sz="1600" b="1" dirty="0">
                <a:latin typeface="Arial Narrow" panose="020B0606020202030204" pitchFamily="34" charset="0"/>
              </a:rPr>
              <a:t> ('</a:t>
            </a:r>
            <a:r>
              <a:rPr lang="es-ES" sz="1600" b="1" dirty="0" err="1">
                <a:latin typeface="Arial Narrow" panose="020B0606020202030204" pitchFamily="34" charset="0"/>
              </a:rPr>
              <a:t>Paenza</a:t>
            </a:r>
            <a:r>
              <a:rPr lang="es-ES" sz="1600" b="1" dirty="0">
                <a:latin typeface="Arial Narrow" panose="020B0606020202030204" pitchFamily="34" charset="0"/>
              </a:rPr>
              <a:t>');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16D540-8C6A-C0CA-1899-D5754D21CD6D}"/>
              </a:ext>
            </a:extLst>
          </p:cNvPr>
          <p:cNvSpPr txBox="1"/>
          <p:nvPr/>
        </p:nvSpPr>
        <p:spPr>
          <a:xfrm>
            <a:off x="8089481" y="3205074"/>
            <a:ext cx="61093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600" b="1">
                <a:latin typeface="Arial Narrow" panose="020B06060202020302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editoriales(nombre) </a:t>
            </a:r>
            <a:r>
              <a:rPr lang="es-ES" dirty="0" err="1"/>
              <a:t>values</a:t>
            </a:r>
            <a:r>
              <a:rPr lang="es-ES" dirty="0"/>
              <a:t>('Planeta');</a:t>
            </a:r>
          </a:p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editoriales(nombre) </a:t>
            </a:r>
            <a:r>
              <a:rPr lang="es-ES" dirty="0" err="1"/>
              <a:t>values</a:t>
            </a:r>
            <a:r>
              <a:rPr lang="es-ES" dirty="0"/>
              <a:t>('</a:t>
            </a:r>
            <a:r>
              <a:rPr lang="es-ES" dirty="0" err="1"/>
              <a:t>Emece</a:t>
            </a:r>
            <a:r>
              <a:rPr lang="es-ES" dirty="0"/>
              <a:t>');</a:t>
            </a:r>
          </a:p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editoriales(nombre) </a:t>
            </a:r>
            <a:r>
              <a:rPr lang="es-ES" dirty="0" err="1"/>
              <a:t>values</a:t>
            </a:r>
            <a:r>
              <a:rPr lang="es-ES" dirty="0"/>
              <a:t>('Siglo XXI');</a:t>
            </a:r>
          </a:p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editoriales(nombre) </a:t>
            </a:r>
            <a:r>
              <a:rPr lang="es-ES" dirty="0" err="1"/>
              <a:t>values</a:t>
            </a:r>
            <a:r>
              <a:rPr lang="es-ES" dirty="0"/>
              <a:t>('Plaza');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839999-790E-A6C6-5666-1C04E887327E}"/>
              </a:ext>
            </a:extLst>
          </p:cNvPr>
          <p:cNvSpPr txBox="1"/>
          <p:nvPr/>
        </p:nvSpPr>
        <p:spPr>
          <a:xfrm>
            <a:off x="4233706" y="3992214"/>
            <a:ext cx="37660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600" b="1">
                <a:latin typeface="Arial Narrow" panose="020B0606020202030204" pitchFamily="34" charset="0"/>
              </a:defRPr>
            </a:lvl1pPr>
          </a:lstStyle>
          <a:p>
            <a:r>
              <a:rPr lang="es-ES" sz="1200" dirty="0" err="1"/>
              <a:t>insert</a:t>
            </a:r>
            <a:r>
              <a:rPr lang="es-ES" sz="1200" dirty="0"/>
              <a:t> </a:t>
            </a:r>
            <a:r>
              <a:rPr lang="es-ES" sz="1200" dirty="0" err="1"/>
              <a:t>into</a:t>
            </a:r>
            <a:r>
              <a:rPr lang="es-ES" sz="1200" dirty="0"/>
              <a:t> libros(</a:t>
            </a:r>
            <a:r>
              <a:rPr lang="es-ES" sz="1200" dirty="0" err="1"/>
              <a:t>titulo,codigoautor,codigoeditorial,precio</a:t>
            </a:r>
            <a:r>
              <a:rPr lang="es-ES" sz="1200" dirty="0"/>
              <a:t>) </a:t>
            </a:r>
          </a:p>
          <a:p>
            <a:r>
              <a:rPr lang="es-ES" sz="1200" dirty="0"/>
              <a:t>   </a:t>
            </a:r>
            <a:r>
              <a:rPr lang="es-ES" sz="1200" dirty="0" err="1"/>
              <a:t>values</a:t>
            </a:r>
            <a:r>
              <a:rPr lang="es-ES" sz="1200" dirty="0"/>
              <a:t>('El aleph',2,2,20);</a:t>
            </a:r>
          </a:p>
          <a:p>
            <a:r>
              <a:rPr lang="es-ES" sz="1200" dirty="0"/>
              <a:t> </a:t>
            </a:r>
            <a:r>
              <a:rPr lang="es-ES" sz="1200" dirty="0" err="1"/>
              <a:t>insert</a:t>
            </a:r>
            <a:r>
              <a:rPr lang="es-ES" sz="1200" dirty="0"/>
              <a:t> </a:t>
            </a:r>
            <a:r>
              <a:rPr lang="es-ES" sz="1200" dirty="0" err="1"/>
              <a:t>into</a:t>
            </a:r>
            <a:r>
              <a:rPr lang="es-ES" sz="1200" dirty="0"/>
              <a:t> libros(</a:t>
            </a:r>
            <a:r>
              <a:rPr lang="es-ES" sz="1200" dirty="0" err="1"/>
              <a:t>titulo,codigoautor,codigoeditorial,precio</a:t>
            </a:r>
            <a:r>
              <a:rPr lang="es-ES" sz="1200" dirty="0"/>
              <a:t>)</a:t>
            </a:r>
          </a:p>
          <a:p>
            <a:r>
              <a:rPr lang="es-ES" sz="1200" dirty="0"/>
              <a:t>   </a:t>
            </a:r>
            <a:r>
              <a:rPr lang="es-ES" sz="1200" dirty="0" err="1"/>
              <a:t>values</a:t>
            </a:r>
            <a:r>
              <a:rPr lang="es-ES" sz="1200" dirty="0"/>
              <a:t>('Martin Fierro',3,1,30);</a:t>
            </a:r>
          </a:p>
          <a:p>
            <a:r>
              <a:rPr lang="es-ES" sz="1200" dirty="0"/>
              <a:t> </a:t>
            </a:r>
            <a:r>
              <a:rPr lang="es-ES" sz="1200" dirty="0" err="1"/>
              <a:t>insert</a:t>
            </a:r>
            <a:r>
              <a:rPr lang="es-ES" sz="1200" dirty="0"/>
              <a:t> </a:t>
            </a:r>
            <a:r>
              <a:rPr lang="es-ES" sz="1200" dirty="0" err="1"/>
              <a:t>into</a:t>
            </a:r>
            <a:r>
              <a:rPr lang="es-ES" sz="1200" dirty="0"/>
              <a:t> libros(</a:t>
            </a:r>
            <a:r>
              <a:rPr lang="es-ES" sz="1200" dirty="0" err="1"/>
              <a:t>titulo,codigoautor,codigoeditorial,precio</a:t>
            </a:r>
            <a:r>
              <a:rPr lang="es-ES" sz="1200" dirty="0"/>
              <a:t>)</a:t>
            </a:r>
          </a:p>
          <a:p>
            <a:r>
              <a:rPr lang="es-ES" sz="1200" dirty="0"/>
              <a:t>   </a:t>
            </a:r>
            <a:r>
              <a:rPr lang="es-ES" sz="1200" dirty="0" err="1"/>
              <a:t>values</a:t>
            </a:r>
            <a:r>
              <a:rPr lang="es-ES" sz="1200" dirty="0"/>
              <a:t>('Aprenda PHP',4,3,50);</a:t>
            </a:r>
          </a:p>
          <a:p>
            <a:r>
              <a:rPr lang="es-ES" sz="1200" dirty="0"/>
              <a:t> </a:t>
            </a:r>
            <a:r>
              <a:rPr lang="es-ES" sz="1200" dirty="0" err="1"/>
              <a:t>insert</a:t>
            </a:r>
            <a:r>
              <a:rPr lang="es-ES" sz="1200" dirty="0"/>
              <a:t> </a:t>
            </a:r>
            <a:r>
              <a:rPr lang="es-ES" sz="1200" dirty="0" err="1"/>
              <a:t>into</a:t>
            </a:r>
            <a:r>
              <a:rPr lang="es-ES" sz="1200" dirty="0"/>
              <a:t> libros(</a:t>
            </a:r>
            <a:r>
              <a:rPr lang="es-ES" sz="1200" dirty="0" err="1"/>
              <a:t>titulo,codigoautor,codigoeditorial,precio</a:t>
            </a:r>
            <a:r>
              <a:rPr lang="es-ES" sz="1200" dirty="0"/>
              <a:t>)</a:t>
            </a:r>
          </a:p>
          <a:p>
            <a:r>
              <a:rPr lang="es-ES" sz="1200" dirty="0"/>
              <a:t>   </a:t>
            </a:r>
            <a:r>
              <a:rPr lang="es-ES" sz="1200" dirty="0" err="1"/>
              <a:t>values</a:t>
            </a:r>
            <a:r>
              <a:rPr lang="es-ES" sz="1200" dirty="0"/>
              <a:t>('Uno',1,1,15);</a:t>
            </a:r>
          </a:p>
          <a:p>
            <a:r>
              <a:rPr lang="es-ES" sz="1200" dirty="0"/>
              <a:t> </a:t>
            </a:r>
            <a:r>
              <a:rPr lang="es-ES" sz="1200" dirty="0" err="1"/>
              <a:t>insert</a:t>
            </a:r>
            <a:r>
              <a:rPr lang="es-ES" sz="1200" dirty="0"/>
              <a:t> </a:t>
            </a:r>
            <a:r>
              <a:rPr lang="es-ES" sz="1200" dirty="0" err="1"/>
              <a:t>into</a:t>
            </a:r>
            <a:r>
              <a:rPr lang="es-ES" sz="1200" dirty="0"/>
              <a:t> libros(</a:t>
            </a:r>
            <a:r>
              <a:rPr lang="es-ES" sz="1200" dirty="0" err="1"/>
              <a:t>titulo,codigoautor,codigoeditorial,precio</a:t>
            </a:r>
            <a:r>
              <a:rPr lang="es-ES" sz="1200" dirty="0"/>
              <a:t>)</a:t>
            </a:r>
          </a:p>
          <a:p>
            <a:r>
              <a:rPr lang="es-ES" sz="1200" dirty="0"/>
              <a:t>   </a:t>
            </a:r>
            <a:r>
              <a:rPr lang="es-ES" sz="1200" dirty="0" err="1"/>
              <a:t>values</a:t>
            </a:r>
            <a:r>
              <a:rPr lang="es-ES" sz="1200" dirty="0"/>
              <a:t>('Java en 10 minutos',1,3,45);</a:t>
            </a:r>
          </a:p>
          <a:p>
            <a:r>
              <a:rPr lang="es-ES" sz="1200" dirty="0"/>
              <a:t> </a:t>
            </a:r>
            <a:r>
              <a:rPr lang="es-ES" sz="1200" dirty="0" err="1"/>
              <a:t>insert</a:t>
            </a:r>
            <a:r>
              <a:rPr lang="es-ES" sz="1200" dirty="0"/>
              <a:t> </a:t>
            </a:r>
            <a:r>
              <a:rPr lang="es-ES" sz="1200" dirty="0" err="1"/>
              <a:t>into</a:t>
            </a:r>
            <a:r>
              <a:rPr lang="es-ES" sz="1200" dirty="0"/>
              <a:t> libros(</a:t>
            </a:r>
            <a:r>
              <a:rPr lang="es-ES" sz="1200" dirty="0" err="1"/>
              <a:t>titulo,codigoautor,codigoeditorial,precio</a:t>
            </a:r>
            <a:r>
              <a:rPr lang="es-ES" sz="1200" dirty="0"/>
              <a:t>)</a:t>
            </a:r>
          </a:p>
          <a:p>
            <a:r>
              <a:rPr lang="es-ES" sz="1200" dirty="0"/>
              <a:t>   </a:t>
            </a:r>
            <a:r>
              <a:rPr lang="es-ES" sz="1200" dirty="0" err="1"/>
              <a:t>values</a:t>
            </a:r>
            <a:r>
              <a:rPr lang="es-ES" sz="1200" dirty="0"/>
              <a:t>('</a:t>
            </a:r>
            <a:r>
              <a:rPr lang="es-ES" sz="1200" dirty="0" err="1"/>
              <a:t>Matematica</a:t>
            </a:r>
            <a:r>
              <a:rPr lang="es-ES" sz="1200" dirty="0"/>
              <a:t> estas ahi',1,1,15);</a:t>
            </a:r>
          </a:p>
          <a:p>
            <a:r>
              <a:rPr lang="es-ES" sz="1200" dirty="0"/>
              <a:t> </a:t>
            </a:r>
            <a:r>
              <a:rPr lang="es-ES" sz="1200" dirty="0" err="1"/>
              <a:t>insert</a:t>
            </a:r>
            <a:r>
              <a:rPr lang="es-ES" sz="1200" dirty="0"/>
              <a:t> </a:t>
            </a:r>
            <a:r>
              <a:rPr lang="es-ES" sz="1200" dirty="0" err="1"/>
              <a:t>into</a:t>
            </a:r>
            <a:r>
              <a:rPr lang="es-ES" sz="1200" dirty="0"/>
              <a:t> libros(</a:t>
            </a:r>
            <a:r>
              <a:rPr lang="es-ES" sz="1200" dirty="0" err="1"/>
              <a:t>titulo,codigoautor,codigoeditorial,precio</a:t>
            </a:r>
            <a:r>
              <a:rPr lang="es-ES" sz="1200" dirty="0"/>
              <a:t>)</a:t>
            </a:r>
          </a:p>
          <a:p>
            <a:r>
              <a:rPr lang="es-ES" sz="1200" dirty="0"/>
              <a:t>   </a:t>
            </a:r>
            <a:r>
              <a:rPr lang="es-ES" sz="1200" dirty="0" err="1"/>
              <a:t>values</a:t>
            </a:r>
            <a:r>
              <a:rPr lang="es-ES" sz="1200" dirty="0"/>
              <a:t>('Java de la A </a:t>
            </a:r>
            <a:r>
              <a:rPr lang="es-ES" sz="1200" dirty="0" err="1"/>
              <a:t>a</a:t>
            </a:r>
            <a:r>
              <a:rPr lang="es-ES" sz="1200" dirty="0"/>
              <a:t> la Z',4,1,50);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E39034F-3641-0DCB-7155-066DCC40D256}"/>
              </a:ext>
            </a:extLst>
          </p:cNvPr>
          <p:cNvSpPr txBox="1"/>
          <p:nvPr/>
        </p:nvSpPr>
        <p:spPr>
          <a:xfrm>
            <a:off x="1495172" y="441906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3316B57-F2EC-9B7B-1200-40AE1F939910}"/>
              </a:ext>
            </a:extLst>
          </p:cNvPr>
          <p:cNvSpPr txBox="1"/>
          <p:nvPr/>
        </p:nvSpPr>
        <p:spPr>
          <a:xfrm>
            <a:off x="10041656" y="441906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423820-77A0-A166-A2F0-5FC6CC94940A}"/>
              </a:ext>
            </a:extLst>
          </p:cNvPr>
          <p:cNvSpPr txBox="1"/>
          <p:nvPr/>
        </p:nvSpPr>
        <p:spPr>
          <a:xfrm>
            <a:off x="3664593" y="58143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6342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E90C0910-BE5B-301B-B011-77C24CA6F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COMBINACION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F2F4D5A6-C524-855F-01D1-2F2BEE195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500" y="665664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 TRES TABLAS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CB01652-66DF-9E24-5425-469610DA0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81662"/>
              </p:ext>
            </p:extLst>
          </p:nvPr>
        </p:nvGraphicFramePr>
        <p:xfrm>
          <a:off x="4574232" y="1595617"/>
          <a:ext cx="310270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709">
                  <a:extLst>
                    <a:ext uri="{9D8B030D-6E8A-4147-A177-3AD203B41FA5}">
                      <a16:colId xmlns:a16="http://schemas.microsoft.com/office/drawing/2014/main" val="24316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libros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6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</a:t>
                      </a:r>
                      <a:r>
                        <a:rPr lang="es-ES" dirty="0"/>
                        <a:t>  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serial</a:t>
                      </a:r>
                      <a:r>
                        <a:rPr lang="es-ES" dirty="0"/>
                        <a:t>   </a:t>
                      </a:r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5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titulo      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varchar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(40)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1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codigoautor</a:t>
                      </a:r>
                      <a:r>
                        <a:rPr lang="es-ES" dirty="0"/>
                        <a:t>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not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null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  </a:t>
                      </a:r>
                      <a:r>
                        <a:rPr lang="es-ES" dirty="0">
                          <a:solidFill>
                            <a:srgbClr val="0000FF"/>
                          </a:solidFill>
                        </a:rPr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2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codigoeditorial</a:t>
                      </a:r>
                      <a:r>
                        <a:rPr lang="es-ES" dirty="0"/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not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null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  </a:t>
                      </a:r>
                      <a:r>
                        <a:rPr lang="es-ES" dirty="0">
                          <a:solidFill>
                            <a:srgbClr val="0000FF"/>
                          </a:solidFill>
                        </a:rPr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70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precio 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decimal(5,2)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208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714376C-5D67-5650-6FF3-C943BFA5A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275562"/>
              </p:ext>
            </p:extLst>
          </p:nvPr>
        </p:nvGraphicFramePr>
        <p:xfrm>
          <a:off x="938403" y="1595617"/>
          <a:ext cx="22485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598">
                  <a:extLst>
                    <a:ext uri="{9D8B030D-6E8A-4147-A177-3AD203B41FA5}">
                      <a16:colId xmlns:a16="http://schemas.microsoft.com/office/drawing/2014/main" val="24316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autores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6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</a:t>
                      </a:r>
                      <a:r>
                        <a:rPr lang="es-ES" dirty="0"/>
                        <a:t>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serial</a:t>
                      </a:r>
                      <a:r>
                        <a:rPr lang="es-ES" dirty="0"/>
                        <a:t>  </a:t>
                      </a:r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5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nombre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varchar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18566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44143DC-37C9-A6A2-BB67-C81E5F4D4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2499"/>
              </p:ext>
            </p:extLst>
          </p:nvPr>
        </p:nvGraphicFramePr>
        <p:xfrm>
          <a:off x="9139533" y="1595617"/>
          <a:ext cx="22485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598">
                  <a:extLst>
                    <a:ext uri="{9D8B030D-6E8A-4147-A177-3AD203B41FA5}">
                      <a16:colId xmlns:a16="http://schemas.microsoft.com/office/drawing/2014/main" val="24316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editoriales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6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codigo</a:t>
                      </a:r>
                      <a:r>
                        <a:rPr lang="es-ES" dirty="0"/>
                        <a:t>     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serial</a:t>
                      </a:r>
                      <a:r>
                        <a:rPr lang="es-ES" dirty="0"/>
                        <a:t>   </a:t>
                      </a:r>
                      <a:r>
                        <a:rPr lang="es-ES" b="1" dirty="0">
                          <a:solidFill>
                            <a:srgbClr val="FF0000"/>
                          </a:solidFill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5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nombre    </a:t>
                      </a:r>
                      <a:r>
                        <a:rPr lang="es-ES" dirty="0" err="1">
                          <a:solidFill>
                            <a:srgbClr val="C00000"/>
                          </a:solidFill>
                        </a:rPr>
                        <a:t>varchar</a:t>
                      </a:r>
                      <a:r>
                        <a:rPr lang="es-ES" dirty="0">
                          <a:solidFill>
                            <a:srgbClr val="C00000"/>
                          </a:solidFill>
                        </a:rPr>
                        <a:t>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18566"/>
                  </a:ext>
                </a:extLst>
              </a:tr>
            </a:tbl>
          </a:graphicData>
        </a:graphic>
      </p:graphicFrame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A4AF0E1-9CE9-625C-9082-4A338692731E}"/>
              </a:ext>
            </a:extLst>
          </p:cNvPr>
          <p:cNvCxnSpPr/>
          <p:nvPr/>
        </p:nvCxnSpPr>
        <p:spPr>
          <a:xfrm>
            <a:off x="3187001" y="2151877"/>
            <a:ext cx="1387231" cy="77218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BC1644A5-E288-F564-A7E8-68B41DADAD21}"/>
              </a:ext>
            </a:extLst>
          </p:cNvPr>
          <p:cNvCxnSpPr/>
          <p:nvPr/>
        </p:nvCxnSpPr>
        <p:spPr>
          <a:xfrm rot="10800000" flipV="1">
            <a:off x="7676941" y="2151876"/>
            <a:ext cx="1462592" cy="111383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9F20CB-7EED-1783-CBB1-3DA5DE36101B}"/>
              </a:ext>
            </a:extLst>
          </p:cNvPr>
          <p:cNvSpPr txBox="1"/>
          <p:nvPr/>
        </p:nvSpPr>
        <p:spPr>
          <a:xfrm>
            <a:off x="8828357" y="1782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668C01-24FF-BBF8-9FB0-F2D6844A44B8}"/>
              </a:ext>
            </a:extLst>
          </p:cNvPr>
          <p:cNvSpPr txBox="1"/>
          <p:nvPr/>
        </p:nvSpPr>
        <p:spPr>
          <a:xfrm rot="16200000">
            <a:off x="7858376" y="2910955"/>
            <a:ext cx="28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8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217205-F6E6-6BC8-EB67-84FFE22A840E}"/>
              </a:ext>
            </a:extLst>
          </p:cNvPr>
          <p:cNvSpPr txBox="1"/>
          <p:nvPr/>
        </p:nvSpPr>
        <p:spPr>
          <a:xfrm>
            <a:off x="3148247" y="1788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252F60-143D-9A18-4198-D722BFF55B42}"/>
              </a:ext>
            </a:extLst>
          </p:cNvPr>
          <p:cNvSpPr txBox="1"/>
          <p:nvPr/>
        </p:nvSpPr>
        <p:spPr>
          <a:xfrm rot="16200000">
            <a:off x="4152199" y="2631274"/>
            <a:ext cx="28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5A546E-0FA3-A1A0-D55B-CA0687B844A5}"/>
              </a:ext>
            </a:extLst>
          </p:cNvPr>
          <p:cNvSpPr txBox="1"/>
          <p:nvPr/>
        </p:nvSpPr>
        <p:spPr>
          <a:xfrm>
            <a:off x="1346480" y="4206100"/>
            <a:ext cx="962632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SELECT b.campo_tabla2,a.campo_tabla1,c.campo_tabla3,..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  FROM tabla1 as a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  JOIN tabla2 as b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  ON codigo_tabla1=codigoFK_tabla2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  JOIN tabla3 as c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  ON codigo_tabla3=codigoFK_tabla2;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531224E-3BFF-48AC-DB6E-1D90F59452A3}"/>
              </a:ext>
            </a:extLst>
          </p:cNvPr>
          <p:cNvSpPr txBox="1"/>
          <p:nvPr/>
        </p:nvSpPr>
        <p:spPr>
          <a:xfrm>
            <a:off x="683542" y="3648530"/>
            <a:ext cx="1325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SINTAXIS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5E9CA13-2B34-F267-BE5A-F5926D98A0C9}"/>
              </a:ext>
            </a:extLst>
          </p:cNvPr>
          <p:cNvSpPr txBox="1"/>
          <p:nvPr/>
        </p:nvSpPr>
        <p:spPr>
          <a:xfrm>
            <a:off x="938403" y="1218059"/>
            <a:ext cx="158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Tabla1 </a:t>
            </a:r>
            <a:r>
              <a:rPr lang="es-ES" sz="2400" b="1" dirty="0">
                <a:solidFill>
                  <a:srgbClr val="0000FF"/>
                </a:solidFill>
              </a:rPr>
              <a:t>as 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D5BD9AE-8254-78E0-FD6D-01A7D34BD1FE}"/>
              </a:ext>
            </a:extLst>
          </p:cNvPr>
          <p:cNvSpPr txBox="1"/>
          <p:nvPr/>
        </p:nvSpPr>
        <p:spPr>
          <a:xfrm>
            <a:off x="4544185" y="1210174"/>
            <a:ext cx="15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Tabla2 </a:t>
            </a:r>
            <a:r>
              <a:rPr lang="es-ES" sz="2400" b="1" dirty="0">
                <a:solidFill>
                  <a:srgbClr val="0000FF"/>
                </a:solidFill>
              </a:rPr>
              <a:t>as 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91B40D7-FD54-9EE5-C792-377C92399CC1}"/>
              </a:ext>
            </a:extLst>
          </p:cNvPr>
          <p:cNvSpPr txBox="1"/>
          <p:nvPr/>
        </p:nvSpPr>
        <p:spPr>
          <a:xfrm>
            <a:off x="9044955" y="1222094"/>
            <a:ext cx="1556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Tabla3 </a:t>
            </a:r>
            <a:r>
              <a:rPr lang="es-ES" sz="2400" b="1" dirty="0">
                <a:solidFill>
                  <a:srgbClr val="0000FF"/>
                </a:solidFill>
              </a:rPr>
              <a:t>as c</a:t>
            </a:r>
          </a:p>
        </p:txBody>
      </p:sp>
    </p:spTree>
    <p:extLst>
      <p:ext uri="{BB962C8B-B14F-4D97-AF65-F5344CB8AC3E}">
        <p14:creationId xmlns:p14="http://schemas.microsoft.com/office/powerpoint/2010/main" val="166666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C185F80-7830-0BED-15CE-4691F4686315}"/>
              </a:ext>
            </a:extLst>
          </p:cNvPr>
          <p:cNvSpPr txBox="1"/>
          <p:nvPr/>
        </p:nvSpPr>
        <p:spPr>
          <a:xfrm>
            <a:off x="2180910" y="2916090"/>
            <a:ext cx="7830179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 err="1">
                <a:solidFill>
                  <a:schemeClr val="bg1"/>
                </a:solidFill>
              </a:rPr>
              <a:t>select</a:t>
            </a:r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 err="1">
                <a:solidFill>
                  <a:schemeClr val="bg1"/>
                </a:solidFill>
              </a:rPr>
              <a:t>titulo,a.nombre,e.nombre,precio</a:t>
            </a:r>
            <a:endParaRPr lang="es-ES" sz="3200" b="1" dirty="0">
              <a:solidFill>
                <a:schemeClr val="bg1"/>
              </a:solidFill>
            </a:endParaRPr>
          </a:p>
          <a:p>
            <a:r>
              <a:rPr lang="es-ES" sz="3200" b="1" dirty="0">
                <a:solidFill>
                  <a:schemeClr val="bg1"/>
                </a:solidFill>
              </a:rPr>
              <a:t>  </a:t>
            </a:r>
            <a:r>
              <a:rPr lang="es-ES" sz="3200" b="1" dirty="0" err="1">
                <a:solidFill>
                  <a:schemeClr val="bg1"/>
                </a:solidFill>
              </a:rPr>
              <a:t>from</a:t>
            </a:r>
            <a:r>
              <a:rPr lang="es-ES" sz="3200" b="1" dirty="0">
                <a:solidFill>
                  <a:schemeClr val="bg1"/>
                </a:solidFill>
              </a:rPr>
              <a:t> autores as a</a:t>
            </a:r>
          </a:p>
          <a:p>
            <a:r>
              <a:rPr lang="es-ES" sz="3200" b="1" dirty="0">
                <a:solidFill>
                  <a:schemeClr val="bg1"/>
                </a:solidFill>
              </a:rPr>
              <a:t>  </a:t>
            </a:r>
            <a:r>
              <a:rPr lang="es-ES" sz="3200" b="1" dirty="0" err="1">
                <a:solidFill>
                  <a:schemeClr val="bg1"/>
                </a:solidFill>
              </a:rPr>
              <a:t>join</a:t>
            </a:r>
            <a:r>
              <a:rPr lang="es-ES" sz="3200" b="1" dirty="0">
                <a:solidFill>
                  <a:schemeClr val="bg1"/>
                </a:solidFill>
              </a:rPr>
              <a:t> libros as l</a:t>
            </a:r>
          </a:p>
          <a:p>
            <a:r>
              <a:rPr lang="es-ES" sz="3200" b="1" dirty="0">
                <a:solidFill>
                  <a:schemeClr val="bg1"/>
                </a:solidFill>
              </a:rPr>
              <a:t>  </a:t>
            </a:r>
            <a:r>
              <a:rPr lang="es-ES" sz="3200" b="1" dirty="0" err="1">
                <a:solidFill>
                  <a:schemeClr val="bg1"/>
                </a:solidFill>
              </a:rPr>
              <a:t>on</a:t>
            </a:r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 err="1">
                <a:solidFill>
                  <a:schemeClr val="bg1"/>
                </a:solidFill>
              </a:rPr>
              <a:t>codigoautor</a:t>
            </a:r>
            <a:r>
              <a:rPr lang="es-ES" sz="3200" b="1" dirty="0">
                <a:solidFill>
                  <a:schemeClr val="bg1"/>
                </a:solidFill>
              </a:rPr>
              <a:t>=</a:t>
            </a:r>
            <a:r>
              <a:rPr lang="es-ES" sz="3200" b="1" dirty="0" err="1">
                <a:solidFill>
                  <a:schemeClr val="bg1"/>
                </a:solidFill>
              </a:rPr>
              <a:t>a.codigo</a:t>
            </a:r>
            <a:endParaRPr lang="es-ES" sz="3200" b="1" dirty="0">
              <a:solidFill>
                <a:schemeClr val="bg1"/>
              </a:solidFill>
            </a:endParaRPr>
          </a:p>
          <a:p>
            <a:r>
              <a:rPr lang="es-ES" sz="3200" b="1" dirty="0">
                <a:solidFill>
                  <a:schemeClr val="bg1"/>
                </a:solidFill>
              </a:rPr>
              <a:t>  </a:t>
            </a:r>
            <a:r>
              <a:rPr lang="es-ES" sz="3200" b="1" dirty="0" err="1">
                <a:solidFill>
                  <a:schemeClr val="bg1"/>
                </a:solidFill>
              </a:rPr>
              <a:t>join</a:t>
            </a:r>
            <a:r>
              <a:rPr lang="es-ES" sz="3200" b="1" dirty="0">
                <a:solidFill>
                  <a:schemeClr val="bg1"/>
                </a:solidFill>
              </a:rPr>
              <a:t> editoriales as e</a:t>
            </a:r>
          </a:p>
          <a:p>
            <a:r>
              <a:rPr lang="es-ES" sz="3200" b="1" dirty="0">
                <a:solidFill>
                  <a:schemeClr val="bg1"/>
                </a:solidFill>
              </a:rPr>
              <a:t>  </a:t>
            </a:r>
            <a:r>
              <a:rPr lang="es-ES" sz="3200" b="1" dirty="0" err="1">
                <a:solidFill>
                  <a:schemeClr val="bg1"/>
                </a:solidFill>
              </a:rPr>
              <a:t>on</a:t>
            </a:r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 err="1">
                <a:solidFill>
                  <a:schemeClr val="bg1"/>
                </a:solidFill>
              </a:rPr>
              <a:t>codigoeditorial</a:t>
            </a:r>
            <a:r>
              <a:rPr lang="es-ES" sz="3200" b="1" dirty="0">
                <a:solidFill>
                  <a:schemeClr val="bg1"/>
                </a:solidFill>
              </a:rPr>
              <a:t>=</a:t>
            </a:r>
            <a:r>
              <a:rPr lang="es-ES" sz="3200" b="1" dirty="0" err="1">
                <a:solidFill>
                  <a:schemeClr val="bg1"/>
                </a:solidFill>
              </a:rPr>
              <a:t>e.codigo</a:t>
            </a:r>
            <a:r>
              <a:rPr lang="es-ES" sz="32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9727D8-6EFE-F95B-512F-5B73E87E7D86}"/>
              </a:ext>
            </a:extLst>
          </p:cNvPr>
          <p:cNvSpPr txBox="1"/>
          <p:nvPr/>
        </p:nvSpPr>
        <p:spPr>
          <a:xfrm>
            <a:off x="480439" y="1718268"/>
            <a:ext cx="11711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1. LISTAR EL TITULO DEL LIBRO, EL NOMBRE DEL AUTOR, EL NOMBRE DE LA EDITORIAL Y EL PRECIO DEL LIBRO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D1BE37E-35AE-CDBD-784C-A31AF98BA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COMBINACION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CF0318DB-D2D6-D7E6-D205-28E6DC547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966" y="703859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 TRES TABLAS PARA SACAR DATOS DE ELLOS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577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0A6314-6045-D254-A81F-B9C4B5485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5" t="12748" r="43296" b="6227"/>
          <a:stretch/>
        </p:blipFill>
        <p:spPr>
          <a:xfrm>
            <a:off x="1637882" y="1301262"/>
            <a:ext cx="8742065" cy="5556738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9729D7BD-4034-D6D1-38B5-9893B8FBF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14" y="111666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COMBINACION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2950FE5-7E82-2EBC-0875-B16607F35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966" y="703859"/>
            <a:ext cx="10966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s-BO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DE TRES TABLAS PARA SACAR DATOS DE ELLOS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85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EF65A-F352-1E3E-BE61-CA66DD5C2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2766219"/>
            <a:ext cx="10515600" cy="13255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BO" sz="8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GRACIAS</a:t>
            </a:r>
            <a:endParaRPr lang="es-ES" sz="8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A5245A-BAD9-F7DE-C140-5DD187CB9101}"/>
              </a:ext>
            </a:extLst>
          </p:cNvPr>
          <p:cNvSpPr txBox="1"/>
          <p:nvPr/>
        </p:nvSpPr>
        <p:spPr>
          <a:xfrm>
            <a:off x="937009" y="5542077"/>
            <a:ext cx="7272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ysClr val="windowText" lastClr="000000"/>
                </a:solidFill>
                <a:effectLst/>
                <a:latin typeface="Tahoma" panose="020B0604030504040204" pitchFamily="34" charset="0"/>
              </a:rPr>
              <a:t>Todo SISTEMA tiene amenazas (Ivan Omonte S.)</a:t>
            </a: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00BC1F-F950-0121-9024-9D5365DFC617}"/>
              </a:ext>
            </a:extLst>
          </p:cNvPr>
          <p:cNvSpPr txBox="1"/>
          <p:nvPr/>
        </p:nvSpPr>
        <p:spPr>
          <a:xfrm>
            <a:off x="937009" y="5172745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</a:rPr>
              <a:t>LEY SIST</a:t>
            </a:r>
            <a:r>
              <a:rPr lang="es-BO" sz="2000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</a:rPr>
              <a:t>ÉMICA</a:t>
            </a:r>
            <a:endParaRPr lang="es-E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054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7A629B-230A-9639-BB93-36406DCF3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4" b="21636"/>
          <a:stretch/>
        </p:blipFill>
        <p:spPr>
          <a:xfrm>
            <a:off x="3155182" y="1440169"/>
            <a:ext cx="6410849" cy="4981471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69EBBF32-4637-56D4-D9C3-BD0F44F3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759" y="292836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TIPOS DE COMANDOS SQL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2B62EF-D14D-C19E-C88C-8A3CAA654D17}"/>
              </a:ext>
            </a:extLst>
          </p:cNvPr>
          <p:cNvSpPr txBox="1"/>
          <p:nvPr/>
        </p:nvSpPr>
        <p:spPr>
          <a:xfrm>
            <a:off x="9276494" y="793838"/>
            <a:ext cx="277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>
                <a:solidFill>
                  <a:srgbClr val="FF0000"/>
                </a:solidFill>
              </a:rPr>
              <a:t>Otra Clasificación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FC792D4-F863-F16F-0798-494CB2ABCD3C}"/>
              </a:ext>
            </a:extLst>
          </p:cNvPr>
          <p:cNvSpPr/>
          <p:nvPr/>
        </p:nvSpPr>
        <p:spPr>
          <a:xfrm>
            <a:off x="3637505" y="6361352"/>
            <a:ext cx="502417" cy="26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D060E1-A62A-9107-67BD-128B55FA6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-7157" b="-8862"/>
          <a:stretch/>
        </p:blipFill>
        <p:spPr>
          <a:xfrm>
            <a:off x="4875288" y="1999623"/>
            <a:ext cx="554861" cy="59346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826C967-F7CE-58AA-4740-36785BA57EE0}"/>
              </a:ext>
            </a:extLst>
          </p:cNvPr>
          <p:cNvSpPr/>
          <p:nvPr/>
        </p:nvSpPr>
        <p:spPr>
          <a:xfrm>
            <a:off x="4431324" y="2642718"/>
            <a:ext cx="1326383" cy="40394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E6C06A7-AF95-FF5F-B267-653F70778F15}"/>
              </a:ext>
            </a:extLst>
          </p:cNvPr>
          <p:cNvSpPr/>
          <p:nvPr/>
        </p:nvSpPr>
        <p:spPr>
          <a:xfrm>
            <a:off x="8341815" y="2634350"/>
            <a:ext cx="1326383" cy="40394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EC58AF-E009-EA08-47C9-E7C27A715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-7157" b="-8862"/>
          <a:stretch/>
        </p:blipFill>
        <p:spPr>
          <a:xfrm>
            <a:off x="8821319" y="1979329"/>
            <a:ext cx="554861" cy="5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31CB573B-3586-BD10-44C7-B91697BD5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COMANDO DML “SELECT”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5072362-CB48-5F63-A0A4-6C78CC86A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382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SELECCIÓN DE REGISTROS DE UNA TABLA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6CAC2D6-5D01-AE96-5AD2-DCEBDD818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3879" y="1042278"/>
            <a:ext cx="256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20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sintaxis</a:t>
            </a:r>
            <a:r>
              <a:rPr lang="es-419" altLang="ru-UA" sz="28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:</a:t>
            </a:r>
            <a:endParaRPr lang="ru-UA" altLang="ru-UA" sz="28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2DF73F4-83B3-720C-6355-9B2B145BFDDC}"/>
              </a:ext>
            </a:extLst>
          </p:cNvPr>
          <p:cNvSpPr txBox="1"/>
          <p:nvPr/>
        </p:nvSpPr>
        <p:spPr>
          <a:xfrm>
            <a:off x="1594139" y="1449095"/>
            <a:ext cx="1221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SELECT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637C6E-B1A2-76CB-2AC1-6EC2843E2E79}"/>
              </a:ext>
            </a:extLst>
          </p:cNvPr>
          <p:cNvSpPr txBox="1"/>
          <p:nvPr/>
        </p:nvSpPr>
        <p:spPr>
          <a:xfrm>
            <a:off x="3645678" y="1650417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ALL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533D5D-AB7D-6CD1-E179-5B7D84EEA9D0}"/>
              </a:ext>
            </a:extLst>
          </p:cNvPr>
          <p:cNvSpPr txBox="1"/>
          <p:nvPr/>
        </p:nvSpPr>
        <p:spPr>
          <a:xfrm>
            <a:off x="3665836" y="1983687"/>
            <a:ext cx="155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DISTINCT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5A5F27-5E1D-F38D-B358-47E6729B3A29}"/>
              </a:ext>
            </a:extLst>
          </p:cNvPr>
          <p:cNvSpPr txBox="1"/>
          <p:nvPr/>
        </p:nvSpPr>
        <p:spPr>
          <a:xfrm>
            <a:off x="1611369" y="2731756"/>
            <a:ext cx="110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FROM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0067388-DE26-D99F-0832-2546CF45AE5C}"/>
              </a:ext>
            </a:extLst>
          </p:cNvPr>
          <p:cNvSpPr txBox="1"/>
          <p:nvPr/>
        </p:nvSpPr>
        <p:spPr>
          <a:xfrm>
            <a:off x="3739973" y="2647579"/>
            <a:ext cx="934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/>
              <a:t>tabla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185B16-9493-0C61-1A2E-EB15C89C68DD}"/>
              </a:ext>
            </a:extLst>
          </p:cNvPr>
          <p:cNvSpPr txBox="1"/>
          <p:nvPr/>
        </p:nvSpPr>
        <p:spPr>
          <a:xfrm>
            <a:off x="1662696" y="3647827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WHERE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18F60C-1CA2-F680-360F-ECC882197D17}"/>
              </a:ext>
            </a:extLst>
          </p:cNvPr>
          <p:cNvSpPr txBox="1"/>
          <p:nvPr/>
        </p:nvSpPr>
        <p:spPr>
          <a:xfrm>
            <a:off x="1592360" y="4423226"/>
            <a:ext cx="1736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GROUP BY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5414227-6D6A-6A81-5292-329168A7B67D}"/>
              </a:ext>
            </a:extLst>
          </p:cNvPr>
          <p:cNvSpPr txBox="1"/>
          <p:nvPr/>
        </p:nvSpPr>
        <p:spPr>
          <a:xfrm>
            <a:off x="1634681" y="5249419"/>
            <a:ext cx="1384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HAVING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51B01FE-5D26-2DDA-90FD-EA87A8A19574}"/>
              </a:ext>
            </a:extLst>
          </p:cNvPr>
          <p:cNvSpPr txBox="1"/>
          <p:nvPr/>
        </p:nvSpPr>
        <p:spPr>
          <a:xfrm>
            <a:off x="1624633" y="6047177"/>
            <a:ext cx="168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ORDER BY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AE5AF8A-EA26-0B1C-A007-C0118E2D5A2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815627" y="1709695"/>
            <a:ext cx="3254478" cy="101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C070B69-0576-9A76-7E55-E7EC5545A3E8}"/>
              </a:ext>
            </a:extLst>
          </p:cNvPr>
          <p:cNvSpPr txBox="1"/>
          <p:nvPr/>
        </p:nvSpPr>
        <p:spPr>
          <a:xfrm>
            <a:off x="7245200" y="1643275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,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4892611-3C3F-AB88-52D7-F77DE7C74715}"/>
              </a:ext>
            </a:extLst>
          </p:cNvPr>
          <p:cNvSpPr txBox="1"/>
          <p:nvPr/>
        </p:nvSpPr>
        <p:spPr>
          <a:xfrm>
            <a:off x="7213720" y="208335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*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9C236C4-613A-308A-3BE4-996D08C0040C}"/>
              </a:ext>
            </a:extLst>
          </p:cNvPr>
          <p:cNvSpPr txBox="1"/>
          <p:nvPr/>
        </p:nvSpPr>
        <p:spPr>
          <a:xfrm>
            <a:off x="4071583" y="2880892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,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A06D139-B545-C0A3-A49E-90203C33CF11}"/>
              </a:ext>
            </a:extLst>
          </p:cNvPr>
          <p:cNvSpPr txBox="1"/>
          <p:nvPr/>
        </p:nvSpPr>
        <p:spPr>
          <a:xfrm>
            <a:off x="3711508" y="3623941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 err="1"/>
              <a:t>Condici</a:t>
            </a:r>
            <a:r>
              <a:rPr lang="es-BO" sz="2800" i="1" dirty="0" err="1"/>
              <a:t>ón</a:t>
            </a:r>
            <a:r>
              <a:rPr lang="es-BO" sz="2800" i="1" dirty="0"/>
              <a:t> de </a:t>
            </a:r>
            <a:r>
              <a:rPr lang="es-BO" sz="2800" i="1" dirty="0" err="1"/>
              <a:t>busqueda</a:t>
            </a:r>
            <a:endParaRPr lang="es-ES" sz="2800" i="1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4A39132-38B8-BB65-C5DD-9DD8DFEA9FFE}"/>
              </a:ext>
            </a:extLst>
          </p:cNvPr>
          <p:cNvSpPr txBox="1"/>
          <p:nvPr/>
        </p:nvSpPr>
        <p:spPr>
          <a:xfrm>
            <a:off x="4035039" y="4409026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i="1" dirty="0"/>
              <a:t>Columna de agrupación</a:t>
            </a:r>
            <a:endParaRPr lang="es-ES" sz="2800" i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160E46-CB54-F3F9-D014-02441B679112}"/>
              </a:ext>
            </a:extLst>
          </p:cNvPr>
          <p:cNvSpPr txBox="1"/>
          <p:nvPr/>
        </p:nvSpPr>
        <p:spPr>
          <a:xfrm>
            <a:off x="5218770" y="4540537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,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A4FD39C-E040-6021-088D-844C1BA3ECEC}"/>
              </a:ext>
            </a:extLst>
          </p:cNvPr>
          <p:cNvSpPr txBox="1"/>
          <p:nvPr/>
        </p:nvSpPr>
        <p:spPr>
          <a:xfrm>
            <a:off x="3813668" y="5243393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 err="1"/>
              <a:t>Condici</a:t>
            </a:r>
            <a:r>
              <a:rPr lang="es-BO" sz="2800" i="1" dirty="0" err="1"/>
              <a:t>ón</a:t>
            </a:r>
            <a:r>
              <a:rPr lang="es-BO" sz="2800" i="1" dirty="0"/>
              <a:t> de </a:t>
            </a:r>
            <a:r>
              <a:rPr lang="es-BO" sz="2800" i="1" dirty="0" err="1"/>
              <a:t>busqueda</a:t>
            </a:r>
            <a:endParaRPr lang="es-ES" sz="2800" i="1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216D413-C477-DB27-6825-BBCAA522FA8D}"/>
              </a:ext>
            </a:extLst>
          </p:cNvPr>
          <p:cNvSpPr txBox="1"/>
          <p:nvPr/>
        </p:nvSpPr>
        <p:spPr>
          <a:xfrm>
            <a:off x="3997293" y="6008420"/>
            <a:ext cx="4358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i="1" dirty="0"/>
              <a:t>Especificación de ordenación</a:t>
            </a:r>
            <a:endParaRPr lang="es-ES" sz="2800" i="1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D282B44-AA5A-6FB4-BBD8-0E9DFB95EA42}"/>
              </a:ext>
            </a:extLst>
          </p:cNvPr>
          <p:cNvSpPr txBox="1"/>
          <p:nvPr/>
        </p:nvSpPr>
        <p:spPr>
          <a:xfrm>
            <a:off x="5130010" y="6290613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,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787A0FB-14C9-DA46-D40F-08D7BDA28332}"/>
              </a:ext>
            </a:extLst>
          </p:cNvPr>
          <p:cNvSpPr txBox="1"/>
          <p:nvPr/>
        </p:nvSpPr>
        <p:spPr>
          <a:xfrm>
            <a:off x="6191933" y="1444077"/>
            <a:ext cx="315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i="1" dirty="0"/>
              <a:t>Campo seleccionado</a:t>
            </a:r>
            <a:endParaRPr lang="es-ES" sz="2800" i="1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44B8AA22-6BF9-0797-E529-925861F87DE2}"/>
              </a:ext>
            </a:extLst>
          </p:cNvPr>
          <p:cNvCxnSpPr/>
          <p:nvPr/>
        </p:nvCxnSpPr>
        <p:spPr>
          <a:xfrm>
            <a:off x="854104" y="1466194"/>
            <a:ext cx="0" cy="44583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B5D0FD9F-423A-59B6-40EA-9785AC36EF9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493" y="1703502"/>
            <a:ext cx="728646" cy="7203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C952667-A45C-B200-EFBF-685424AC3316}"/>
              </a:ext>
            </a:extLst>
          </p:cNvPr>
          <p:cNvCxnSpPr>
            <a:cxnSpLocks/>
          </p:cNvCxnSpPr>
          <p:nvPr/>
        </p:nvCxnSpPr>
        <p:spPr>
          <a:xfrm>
            <a:off x="9545494" y="1741267"/>
            <a:ext cx="191967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F67AB786-74AE-A3CD-2AF9-25071C3A6E1B}"/>
              </a:ext>
            </a:extLst>
          </p:cNvPr>
          <p:cNvCxnSpPr>
            <a:cxnSpLocks/>
          </p:cNvCxnSpPr>
          <p:nvPr/>
        </p:nvCxnSpPr>
        <p:spPr>
          <a:xfrm>
            <a:off x="3178506" y="1935662"/>
            <a:ext cx="467172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E7BD17D8-03BF-CF12-2D4A-4DEFBCDD6682}"/>
              </a:ext>
            </a:extLst>
          </p:cNvPr>
          <p:cNvCxnSpPr>
            <a:cxnSpLocks/>
          </p:cNvCxnSpPr>
          <p:nvPr/>
        </p:nvCxnSpPr>
        <p:spPr>
          <a:xfrm>
            <a:off x="4331903" y="1950211"/>
            <a:ext cx="1281548" cy="860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2A7CF372-7F31-6D7F-51D9-68DA58D597F1}"/>
              </a:ext>
            </a:extLst>
          </p:cNvPr>
          <p:cNvCxnSpPr>
            <a:cxnSpLocks/>
          </p:cNvCxnSpPr>
          <p:nvPr/>
        </p:nvCxnSpPr>
        <p:spPr>
          <a:xfrm>
            <a:off x="3170132" y="2243290"/>
            <a:ext cx="53045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09BD0447-34EF-59C6-53B8-E1232B50DEEB}"/>
              </a:ext>
            </a:extLst>
          </p:cNvPr>
          <p:cNvCxnSpPr>
            <a:cxnSpLocks/>
          </p:cNvCxnSpPr>
          <p:nvPr/>
        </p:nvCxnSpPr>
        <p:spPr>
          <a:xfrm>
            <a:off x="3170132" y="1710705"/>
            <a:ext cx="0" cy="53258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51F1CC02-3138-6881-B732-AF30AB563B91}"/>
              </a:ext>
            </a:extLst>
          </p:cNvPr>
          <p:cNvCxnSpPr>
            <a:cxnSpLocks/>
          </p:cNvCxnSpPr>
          <p:nvPr/>
        </p:nvCxnSpPr>
        <p:spPr>
          <a:xfrm>
            <a:off x="5111001" y="2243290"/>
            <a:ext cx="50245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5C1C53F-3D38-55BC-0EF5-8FF38F4BF0A0}"/>
              </a:ext>
            </a:extLst>
          </p:cNvPr>
          <p:cNvCxnSpPr>
            <a:cxnSpLocks/>
          </p:cNvCxnSpPr>
          <p:nvPr/>
        </p:nvCxnSpPr>
        <p:spPr>
          <a:xfrm flipH="1" flipV="1">
            <a:off x="5613451" y="1710705"/>
            <a:ext cx="13620" cy="55018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: angular 74">
            <a:extLst>
              <a:ext uri="{FF2B5EF4-FFF2-40B4-BE49-F238E27FC236}">
                <a16:creationId xmlns:a16="http://schemas.microsoft.com/office/drawing/2014/main" id="{11FF2544-79F6-17E4-7D80-41C212E90A45}"/>
              </a:ext>
            </a:extLst>
          </p:cNvPr>
          <p:cNvCxnSpPr/>
          <p:nvPr/>
        </p:nvCxnSpPr>
        <p:spPr>
          <a:xfrm rot="10800000" flipV="1">
            <a:off x="865494" y="1740621"/>
            <a:ext cx="10599671" cy="766285"/>
          </a:xfrm>
          <a:prstGeom prst="bentConnector3">
            <a:avLst>
              <a:gd name="adj1" fmla="val -54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angular 77">
            <a:extLst>
              <a:ext uri="{FF2B5EF4-FFF2-40B4-BE49-F238E27FC236}">
                <a16:creationId xmlns:a16="http://schemas.microsoft.com/office/drawing/2014/main" id="{29D23707-AECB-0140-06BA-F7E5E096E6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65493" y="2510700"/>
            <a:ext cx="745876" cy="482666"/>
          </a:xfrm>
          <a:prstGeom prst="bentConnector3">
            <a:avLst>
              <a:gd name="adj1" fmla="val 15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FB104376-DC20-90E4-3952-5340BEC20866}"/>
              </a:ext>
            </a:extLst>
          </p:cNvPr>
          <p:cNvCxnSpPr>
            <a:stCxn id="10" idx="3"/>
          </p:cNvCxnSpPr>
          <p:nvPr/>
        </p:nvCxnSpPr>
        <p:spPr>
          <a:xfrm>
            <a:off x="2715839" y="2993366"/>
            <a:ext cx="1024134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9762C72D-6C6B-C39C-3A11-6A7458577E6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7218" y="2952702"/>
            <a:ext cx="10587947" cy="560709"/>
          </a:xfrm>
          <a:prstGeom prst="bentConnector3">
            <a:avLst>
              <a:gd name="adj1" fmla="val 176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76970447-672C-EA63-22F2-D36A8B5E0538}"/>
              </a:ext>
            </a:extLst>
          </p:cNvPr>
          <p:cNvCxnSpPr>
            <a:cxnSpLocks/>
          </p:cNvCxnSpPr>
          <p:nvPr/>
        </p:nvCxnSpPr>
        <p:spPr>
          <a:xfrm>
            <a:off x="4674716" y="2959429"/>
            <a:ext cx="680217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angular 89">
            <a:extLst>
              <a:ext uri="{FF2B5EF4-FFF2-40B4-BE49-F238E27FC236}">
                <a16:creationId xmlns:a16="http://schemas.microsoft.com/office/drawing/2014/main" id="{15DAED7B-EAB3-1648-229E-D36B1F45099D}"/>
              </a:ext>
            </a:extLst>
          </p:cNvPr>
          <p:cNvCxnSpPr>
            <a:endCxn id="13" idx="1"/>
          </p:cNvCxnSpPr>
          <p:nvPr/>
        </p:nvCxnSpPr>
        <p:spPr>
          <a:xfrm>
            <a:off x="887266" y="3513412"/>
            <a:ext cx="775430" cy="396025"/>
          </a:xfrm>
          <a:prstGeom prst="bentConnector3">
            <a:avLst>
              <a:gd name="adj1" fmla="val -183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: angular 91">
            <a:extLst>
              <a:ext uri="{FF2B5EF4-FFF2-40B4-BE49-F238E27FC236}">
                <a16:creationId xmlns:a16="http://schemas.microsoft.com/office/drawing/2014/main" id="{55A9B97C-E95C-CC25-547D-726384ADC9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701" y="3979304"/>
            <a:ext cx="10587946" cy="319547"/>
          </a:xfrm>
          <a:prstGeom prst="bentConnector3">
            <a:avLst>
              <a:gd name="adj1" fmla="val -109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DD6A713E-8808-AB61-9861-EA1C80D6D153}"/>
              </a:ext>
            </a:extLst>
          </p:cNvPr>
          <p:cNvCxnSpPr>
            <a:cxnSpLocks/>
          </p:cNvCxnSpPr>
          <p:nvPr/>
        </p:nvCxnSpPr>
        <p:spPr>
          <a:xfrm>
            <a:off x="2950228" y="3939581"/>
            <a:ext cx="7256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67CAF1B9-D01B-9199-4C46-C6E483503F00}"/>
              </a:ext>
            </a:extLst>
          </p:cNvPr>
          <p:cNvCxnSpPr/>
          <p:nvPr/>
        </p:nvCxnSpPr>
        <p:spPr>
          <a:xfrm>
            <a:off x="7404632" y="3959206"/>
            <a:ext cx="4022015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: angular 100">
            <a:extLst>
              <a:ext uri="{FF2B5EF4-FFF2-40B4-BE49-F238E27FC236}">
                <a16:creationId xmlns:a16="http://schemas.microsoft.com/office/drawing/2014/main" id="{8F5E9471-6D58-A8C6-540C-529F0B0C434B}"/>
              </a:ext>
            </a:extLst>
          </p:cNvPr>
          <p:cNvCxnSpPr/>
          <p:nvPr/>
        </p:nvCxnSpPr>
        <p:spPr>
          <a:xfrm>
            <a:off x="858798" y="4298854"/>
            <a:ext cx="775430" cy="396025"/>
          </a:xfrm>
          <a:prstGeom prst="bentConnector3">
            <a:avLst>
              <a:gd name="adj1" fmla="val -183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C7959229-8F56-12F1-C66C-4E19E9312836}"/>
              </a:ext>
            </a:extLst>
          </p:cNvPr>
          <p:cNvCxnSpPr>
            <a:cxnSpLocks/>
          </p:cNvCxnSpPr>
          <p:nvPr/>
        </p:nvCxnSpPr>
        <p:spPr>
          <a:xfrm>
            <a:off x="3313644" y="4694880"/>
            <a:ext cx="7256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3E020377-6DDC-CBDE-F56B-3AAC1B50E0B3}"/>
              </a:ext>
            </a:extLst>
          </p:cNvPr>
          <p:cNvCxnSpPr>
            <a:cxnSpLocks/>
          </p:cNvCxnSpPr>
          <p:nvPr/>
        </p:nvCxnSpPr>
        <p:spPr>
          <a:xfrm>
            <a:off x="7587176" y="4704456"/>
            <a:ext cx="3847845" cy="646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: angular 103">
            <a:extLst>
              <a:ext uri="{FF2B5EF4-FFF2-40B4-BE49-F238E27FC236}">
                <a16:creationId xmlns:a16="http://schemas.microsoft.com/office/drawing/2014/main" id="{DBBA5427-0FF2-0CF4-0CF4-D6C27865A3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0428" y="4710924"/>
            <a:ext cx="10584593" cy="463803"/>
          </a:xfrm>
          <a:prstGeom prst="bentConnector3">
            <a:avLst>
              <a:gd name="adj1" fmla="val -3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angular 107">
            <a:extLst>
              <a:ext uri="{FF2B5EF4-FFF2-40B4-BE49-F238E27FC236}">
                <a16:creationId xmlns:a16="http://schemas.microsoft.com/office/drawing/2014/main" id="{00AB3006-9B5E-7A87-C4FD-573301FC5B4A}"/>
              </a:ext>
            </a:extLst>
          </p:cNvPr>
          <p:cNvCxnSpPr/>
          <p:nvPr/>
        </p:nvCxnSpPr>
        <p:spPr>
          <a:xfrm>
            <a:off x="850428" y="5174733"/>
            <a:ext cx="775430" cy="396025"/>
          </a:xfrm>
          <a:prstGeom prst="bentConnector3">
            <a:avLst>
              <a:gd name="adj1" fmla="val -183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>
            <a:extLst>
              <a:ext uri="{FF2B5EF4-FFF2-40B4-BE49-F238E27FC236}">
                <a16:creationId xmlns:a16="http://schemas.microsoft.com/office/drawing/2014/main" id="{88B8E64C-B2B6-EB8B-0D4D-B6DCEC824052}"/>
              </a:ext>
            </a:extLst>
          </p:cNvPr>
          <p:cNvCxnSpPr>
            <a:cxnSpLocks/>
          </p:cNvCxnSpPr>
          <p:nvPr/>
        </p:nvCxnSpPr>
        <p:spPr>
          <a:xfrm>
            <a:off x="3054065" y="5550662"/>
            <a:ext cx="7256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de flecha 109">
            <a:extLst>
              <a:ext uri="{FF2B5EF4-FFF2-40B4-BE49-F238E27FC236}">
                <a16:creationId xmlns:a16="http://schemas.microsoft.com/office/drawing/2014/main" id="{40D408C9-6158-9998-54E1-5C00199E9A63}"/>
              </a:ext>
            </a:extLst>
          </p:cNvPr>
          <p:cNvCxnSpPr>
            <a:cxnSpLocks/>
          </p:cNvCxnSpPr>
          <p:nvPr/>
        </p:nvCxnSpPr>
        <p:spPr>
          <a:xfrm>
            <a:off x="7588853" y="5499949"/>
            <a:ext cx="3876311" cy="50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: angular 110">
            <a:extLst>
              <a:ext uri="{FF2B5EF4-FFF2-40B4-BE49-F238E27FC236}">
                <a16:creationId xmlns:a16="http://schemas.microsoft.com/office/drawing/2014/main" id="{432FC19C-C153-84B3-CAF4-90887D2869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2101" y="5496365"/>
            <a:ext cx="10584593" cy="463803"/>
          </a:xfrm>
          <a:prstGeom prst="bentConnector3">
            <a:avLst>
              <a:gd name="adj1" fmla="val -3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B88F996A-FFB6-6A32-6193-489F2143123B}"/>
              </a:ext>
            </a:extLst>
          </p:cNvPr>
          <p:cNvCxnSpPr/>
          <p:nvPr/>
        </p:nvCxnSpPr>
        <p:spPr>
          <a:xfrm>
            <a:off x="872202" y="5960178"/>
            <a:ext cx="775430" cy="396025"/>
          </a:xfrm>
          <a:prstGeom prst="bentConnector3">
            <a:avLst>
              <a:gd name="adj1" fmla="val -183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8763FC5A-C804-C1BA-7D1A-32343B863F72}"/>
              </a:ext>
            </a:extLst>
          </p:cNvPr>
          <p:cNvCxnSpPr>
            <a:cxnSpLocks/>
          </p:cNvCxnSpPr>
          <p:nvPr/>
        </p:nvCxnSpPr>
        <p:spPr>
          <a:xfrm>
            <a:off x="3236609" y="6326057"/>
            <a:ext cx="7256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63381457-53C9-A1F2-ED0B-83E1A6D180E3}"/>
              </a:ext>
            </a:extLst>
          </p:cNvPr>
          <p:cNvCxnSpPr>
            <a:cxnSpLocks/>
          </p:cNvCxnSpPr>
          <p:nvPr/>
        </p:nvCxnSpPr>
        <p:spPr>
          <a:xfrm>
            <a:off x="8292231" y="6323913"/>
            <a:ext cx="3161212" cy="21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33B094E2-99C1-CE19-9813-459E04766039}"/>
              </a:ext>
            </a:extLst>
          </p:cNvPr>
          <p:cNvCxnSpPr/>
          <p:nvPr/>
        </p:nvCxnSpPr>
        <p:spPr>
          <a:xfrm>
            <a:off x="11445068" y="2952701"/>
            <a:ext cx="0" cy="36892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F1B7E932-2B33-9781-617D-51E8BD9C955C}"/>
              </a:ext>
            </a:extLst>
          </p:cNvPr>
          <p:cNvCxnSpPr>
            <a:cxnSpLocks/>
          </p:cNvCxnSpPr>
          <p:nvPr/>
        </p:nvCxnSpPr>
        <p:spPr>
          <a:xfrm>
            <a:off x="4949111" y="2959429"/>
            <a:ext cx="0" cy="33238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129">
            <a:extLst>
              <a:ext uri="{FF2B5EF4-FFF2-40B4-BE49-F238E27FC236}">
                <a16:creationId xmlns:a16="http://schemas.microsoft.com/office/drawing/2014/main" id="{1BEB2D54-A8C4-BC8D-4ED1-2866FABC53DF}"/>
              </a:ext>
            </a:extLst>
          </p:cNvPr>
          <p:cNvCxnSpPr>
            <a:cxnSpLocks/>
          </p:cNvCxnSpPr>
          <p:nvPr/>
        </p:nvCxnSpPr>
        <p:spPr>
          <a:xfrm>
            <a:off x="4461768" y="3291813"/>
            <a:ext cx="50245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1A7F47BD-79B4-3BAC-E43D-F5560C4DF216}"/>
              </a:ext>
            </a:extLst>
          </p:cNvPr>
          <p:cNvCxnSpPr>
            <a:cxnSpLocks/>
          </p:cNvCxnSpPr>
          <p:nvPr/>
        </p:nvCxnSpPr>
        <p:spPr>
          <a:xfrm>
            <a:off x="3324163" y="3291813"/>
            <a:ext cx="53045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71F42257-A51C-0C68-F3F4-7DCD3B9FB7B8}"/>
              </a:ext>
            </a:extLst>
          </p:cNvPr>
          <p:cNvCxnSpPr/>
          <p:nvPr/>
        </p:nvCxnSpPr>
        <p:spPr>
          <a:xfrm flipV="1">
            <a:off x="3333152" y="2993366"/>
            <a:ext cx="0" cy="2984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>
            <a:extLst>
              <a:ext uri="{FF2B5EF4-FFF2-40B4-BE49-F238E27FC236}">
                <a16:creationId xmlns:a16="http://schemas.microsoft.com/office/drawing/2014/main" id="{F0E365CB-2683-9B8A-5FFD-FF81D939E798}"/>
              </a:ext>
            </a:extLst>
          </p:cNvPr>
          <p:cNvCxnSpPr>
            <a:cxnSpLocks/>
          </p:cNvCxnSpPr>
          <p:nvPr/>
        </p:nvCxnSpPr>
        <p:spPr>
          <a:xfrm>
            <a:off x="7794482" y="4710924"/>
            <a:ext cx="0" cy="2807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>
            <a:extLst>
              <a:ext uri="{FF2B5EF4-FFF2-40B4-BE49-F238E27FC236}">
                <a16:creationId xmlns:a16="http://schemas.microsoft.com/office/drawing/2014/main" id="{8F4E3CEE-8CA1-BA54-E39F-683B2B66AAFF}"/>
              </a:ext>
            </a:extLst>
          </p:cNvPr>
          <p:cNvCxnSpPr>
            <a:cxnSpLocks/>
          </p:cNvCxnSpPr>
          <p:nvPr/>
        </p:nvCxnSpPr>
        <p:spPr>
          <a:xfrm>
            <a:off x="5660370" y="4991654"/>
            <a:ext cx="215420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73ED4CD4-A0CC-D98C-699A-57530C0C0C46}"/>
              </a:ext>
            </a:extLst>
          </p:cNvPr>
          <p:cNvCxnSpPr>
            <a:cxnSpLocks/>
          </p:cNvCxnSpPr>
          <p:nvPr/>
        </p:nvCxnSpPr>
        <p:spPr>
          <a:xfrm>
            <a:off x="3877438" y="4991654"/>
            <a:ext cx="1164553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A50FA144-7A9D-603A-787C-16F0D6009B57}"/>
              </a:ext>
            </a:extLst>
          </p:cNvPr>
          <p:cNvCxnSpPr/>
          <p:nvPr/>
        </p:nvCxnSpPr>
        <p:spPr>
          <a:xfrm flipV="1">
            <a:off x="3887486" y="4693207"/>
            <a:ext cx="0" cy="2984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>
            <a:extLst>
              <a:ext uri="{FF2B5EF4-FFF2-40B4-BE49-F238E27FC236}">
                <a16:creationId xmlns:a16="http://schemas.microsoft.com/office/drawing/2014/main" id="{7458B30E-F636-0FF3-E4C6-BF340FD6F67F}"/>
              </a:ext>
            </a:extLst>
          </p:cNvPr>
          <p:cNvCxnSpPr>
            <a:cxnSpLocks/>
          </p:cNvCxnSpPr>
          <p:nvPr/>
        </p:nvCxnSpPr>
        <p:spPr>
          <a:xfrm>
            <a:off x="8489491" y="6340428"/>
            <a:ext cx="0" cy="2807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>
            <a:extLst>
              <a:ext uri="{FF2B5EF4-FFF2-40B4-BE49-F238E27FC236}">
                <a16:creationId xmlns:a16="http://schemas.microsoft.com/office/drawing/2014/main" id="{44665FF3-C227-022D-4D4E-9CF19B07B990}"/>
              </a:ext>
            </a:extLst>
          </p:cNvPr>
          <p:cNvCxnSpPr>
            <a:cxnSpLocks/>
          </p:cNvCxnSpPr>
          <p:nvPr/>
        </p:nvCxnSpPr>
        <p:spPr>
          <a:xfrm flipV="1">
            <a:off x="5854608" y="6631206"/>
            <a:ext cx="2642396" cy="1075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>
            <a:extLst>
              <a:ext uri="{FF2B5EF4-FFF2-40B4-BE49-F238E27FC236}">
                <a16:creationId xmlns:a16="http://schemas.microsoft.com/office/drawing/2014/main" id="{78F2DA54-5C35-37E2-21E3-D3A97FEB615D}"/>
              </a:ext>
            </a:extLst>
          </p:cNvPr>
          <p:cNvCxnSpPr>
            <a:cxnSpLocks/>
          </p:cNvCxnSpPr>
          <p:nvPr/>
        </p:nvCxnSpPr>
        <p:spPr>
          <a:xfrm>
            <a:off x="3758534" y="6631206"/>
            <a:ext cx="1164553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de flecha 144">
            <a:extLst>
              <a:ext uri="{FF2B5EF4-FFF2-40B4-BE49-F238E27FC236}">
                <a16:creationId xmlns:a16="http://schemas.microsoft.com/office/drawing/2014/main" id="{17BED576-218C-E302-25D0-CBEACF31BCCA}"/>
              </a:ext>
            </a:extLst>
          </p:cNvPr>
          <p:cNvCxnSpPr/>
          <p:nvPr/>
        </p:nvCxnSpPr>
        <p:spPr>
          <a:xfrm flipV="1">
            <a:off x="3768582" y="6332759"/>
            <a:ext cx="0" cy="2984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075AB2CE-0332-7D5F-E03A-D0B201E2EDBA}"/>
              </a:ext>
            </a:extLst>
          </p:cNvPr>
          <p:cNvCxnSpPr>
            <a:cxnSpLocks/>
          </p:cNvCxnSpPr>
          <p:nvPr/>
        </p:nvCxnSpPr>
        <p:spPr>
          <a:xfrm>
            <a:off x="9846025" y="1738279"/>
            <a:ext cx="0" cy="2807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08C7939-4465-AF1C-443D-7569EE918ABB}"/>
              </a:ext>
            </a:extLst>
          </p:cNvPr>
          <p:cNvCxnSpPr>
            <a:cxnSpLocks/>
          </p:cNvCxnSpPr>
          <p:nvPr/>
        </p:nvCxnSpPr>
        <p:spPr>
          <a:xfrm>
            <a:off x="7711913" y="2019009"/>
            <a:ext cx="215420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84600A22-BF89-4CD6-DB97-C7F7A9F8C410}"/>
              </a:ext>
            </a:extLst>
          </p:cNvPr>
          <p:cNvCxnSpPr>
            <a:cxnSpLocks/>
          </p:cNvCxnSpPr>
          <p:nvPr/>
        </p:nvCxnSpPr>
        <p:spPr>
          <a:xfrm>
            <a:off x="6049557" y="2019009"/>
            <a:ext cx="102388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34DCADBC-FE60-5CA3-4DF7-FD5CFED23950}"/>
              </a:ext>
            </a:extLst>
          </p:cNvPr>
          <p:cNvCxnSpPr/>
          <p:nvPr/>
        </p:nvCxnSpPr>
        <p:spPr>
          <a:xfrm flipV="1">
            <a:off x="6059605" y="1710514"/>
            <a:ext cx="0" cy="2984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A94D3603-C391-4D7E-B9D5-9B6E7BD041F4}"/>
              </a:ext>
            </a:extLst>
          </p:cNvPr>
          <p:cNvCxnSpPr>
            <a:cxnSpLocks/>
          </p:cNvCxnSpPr>
          <p:nvPr/>
        </p:nvCxnSpPr>
        <p:spPr>
          <a:xfrm>
            <a:off x="7698409" y="2302037"/>
            <a:ext cx="2606592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3971A8DD-E198-42B0-8535-EC42F53F5F4C}"/>
              </a:ext>
            </a:extLst>
          </p:cNvPr>
          <p:cNvCxnSpPr>
            <a:cxnSpLocks/>
          </p:cNvCxnSpPr>
          <p:nvPr/>
        </p:nvCxnSpPr>
        <p:spPr>
          <a:xfrm>
            <a:off x="5940706" y="2302037"/>
            <a:ext cx="1164553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de flecha 160">
            <a:extLst>
              <a:ext uri="{FF2B5EF4-FFF2-40B4-BE49-F238E27FC236}">
                <a16:creationId xmlns:a16="http://schemas.microsoft.com/office/drawing/2014/main" id="{0F500CB4-6B23-24CC-CBDD-D72B798DB832}"/>
              </a:ext>
            </a:extLst>
          </p:cNvPr>
          <p:cNvCxnSpPr>
            <a:cxnSpLocks/>
          </p:cNvCxnSpPr>
          <p:nvPr/>
        </p:nvCxnSpPr>
        <p:spPr>
          <a:xfrm flipV="1">
            <a:off x="10284905" y="1738279"/>
            <a:ext cx="0" cy="56375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7362F6BB-3BA0-19A1-1B70-3D5946163DB6}"/>
              </a:ext>
            </a:extLst>
          </p:cNvPr>
          <p:cNvCxnSpPr/>
          <p:nvPr/>
        </p:nvCxnSpPr>
        <p:spPr>
          <a:xfrm flipV="1">
            <a:off x="5940706" y="1710200"/>
            <a:ext cx="0" cy="59183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37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157ABA2-4D44-04C8-5A7A-7D6EE5A45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9"/>
          <a:stretch/>
        </p:blipFill>
        <p:spPr>
          <a:xfrm>
            <a:off x="1491982" y="1276141"/>
            <a:ext cx="10579440" cy="5544174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99035F96-B876-7531-684D-B97A47029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034" y="111966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REALIZAR CONSULTAS DE SELECCIÓN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41D5C43-F451-27F1-9B8F-FDA84A2BB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806" y="656252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A LAS SIGUIENTES TABLAS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1C8E2B-9FDC-AC45-5691-AA14D9D84704}"/>
              </a:ext>
            </a:extLst>
          </p:cNvPr>
          <p:cNvSpPr txBox="1"/>
          <p:nvPr/>
        </p:nvSpPr>
        <p:spPr>
          <a:xfrm>
            <a:off x="1879042" y="1378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5077D2-7DC6-9388-E97A-F5225391C371}"/>
              </a:ext>
            </a:extLst>
          </p:cNvPr>
          <p:cNvSpPr txBox="1"/>
          <p:nvPr/>
        </p:nvSpPr>
        <p:spPr>
          <a:xfrm>
            <a:off x="5794314" y="1451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DD49A84-7179-9D8B-6508-8A3A552237B6}"/>
              </a:ext>
            </a:extLst>
          </p:cNvPr>
          <p:cNvSpPr txBox="1"/>
          <p:nvPr/>
        </p:nvSpPr>
        <p:spPr>
          <a:xfrm>
            <a:off x="6781702" y="31478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AEEB679-F432-D0FD-1D59-A096A5E97478}"/>
              </a:ext>
            </a:extLst>
          </p:cNvPr>
          <p:cNvSpPr txBox="1"/>
          <p:nvPr/>
        </p:nvSpPr>
        <p:spPr>
          <a:xfrm>
            <a:off x="9797883" y="13492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865119-0565-001B-DC48-069A12355877}"/>
              </a:ext>
            </a:extLst>
          </p:cNvPr>
          <p:cNvSpPr txBox="1"/>
          <p:nvPr/>
        </p:nvSpPr>
        <p:spPr>
          <a:xfrm>
            <a:off x="3871030" y="3772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7002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31CB573B-3586-BD10-44C7-B91697BD5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53" y="162208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CONSULTA SENCILLA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5072362-CB48-5F63-A0A4-6C78CC86A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70" y="616059"/>
            <a:ext cx="107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6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USO DE CLÁUSULA SELECT Y FROM</a:t>
            </a:r>
            <a:endParaRPr lang="ru-UA" altLang="ru-UA" sz="36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79AF62-9152-CEAF-8432-711B5420BDCE}"/>
              </a:ext>
            </a:extLst>
          </p:cNvPr>
          <p:cNvSpPr txBox="1"/>
          <p:nvPr/>
        </p:nvSpPr>
        <p:spPr>
          <a:xfrm>
            <a:off x="558850" y="1316131"/>
            <a:ext cx="6566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000" b="1" dirty="0"/>
              <a:t>1.- LISTAR CIUDAD, REGION Y VENTAS DE LA TABLA OFICINAS</a:t>
            </a:r>
            <a:endParaRPr lang="es-ES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7D4424-26E5-8944-B8A6-9A94D33F8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5" t="15970" r="36620" b="11209"/>
          <a:stretch/>
        </p:blipFill>
        <p:spPr>
          <a:xfrm>
            <a:off x="996453" y="1769982"/>
            <a:ext cx="9303107" cy="499403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FA33952-7E68-50BC-FA69-40453687F3E0}"/>
              </a:ext>
            </a:extLst>
          </p:cNvPr>
          <p:cNvSpPr/>
          <p:nvPr/>
        </p:nvSpPr>
        <p:spPr>
          <a:xfrm>
            <a:off x="2210637" y="4823209"/>
            <a:ext cx="5225143" cy="35169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2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E0528E8-970A-AA8B-7984-6839EDA29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83" y="334705"/>
            <a:ext cx="1137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ru-UA" sz="3200" dirty="0">
                <a:solidFill>
                  <a:srgbClr val="EE532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USO DE CLÁUSULA SELECT, DISTINCT FROM</a:t>
            </a:r>
            <a:endParaRPr lang="ru-UA" altLang="ru-UA" sz="3200" dirty="0">
              <a:solidFill>
                <a:srgbClr val="EE532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498BD1-D197-698E-7B22-E46318D2F44C}"/>
              </a:ext>
            </a:extLst>
          </p:cNvPr>
          <p:cNvSpPr txBox="1"/>
          <p:nvPr/>
        </p:nvSpPr>
        <p:spPr>
          <a:xfrm>
            <a:off x="2370720" y="1384903"/>
            <a:ext cx="6979924" cy="5078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SELECT DISTINCT </a:t>
            </a:r>
            <a:r>
              <a:rPr lang="es-ES" sz="2700" b="1" dirty="0" err="1">
                <a:solidFill>
                  <a:schemeClr val="bg1"/>
                </a:solidFill>
              </a:rPr>
              <a:t>nombre_columna</a:t>
            </a:r>
            <a:r>
              <a:rPr lang="es-ES" sz="2700" b="1" dirty="0">
                <a:solidFill>
                  <a:schemeClr val="bg1"/>
                </a:solidFill>
              </a:rPr>
              <a:t> FROM tabla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7E8458-4A5B-6CCF-2FC4-B7768D186E69}"/>
              </a:ext>
            </a:extLst>
          </p:cNvPr>
          <p:cNvSpPr txBox="1"/>
          <p:nvPr/>
        </p:nvSpPr>
        <p:spPr>
          <a:xfrm>
            <a:off x="1169431" y="1891039"/>
            <a:ext cx="1040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LISTAR LOS NUMEROS DE LOS DIRECTORES SIN REPETICION DE LA TABLA OFICINAS.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4E8A18-D410-ADEA-E0CD-6A0303899A40}"/>
              </a:ext>
            </a:extLst>
          </p:cNvPr>
          <p:cNvSpPr txBox="1"/>
          <p:nvPr/>
        </p:nvSpPr>
        <p:spPr>
          <a:xfrm>
            <a:off x="51907" y="1942233"/>
            <a:ext cx="122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EJEMPLO: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4F62D1-4D6B-4670-7F16-B3CEF2AAB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55" r="59286" b="12527"/>
          <a:stretch/>
        </p:blipFill>
        <p:spPr>
          <a:xfrm>
            <a:off x="2370721" y="2753248"/>
            <a:ext cx="7255600" cy="32355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2C253F-77A1-7964-635F-B9F31D4E9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09" r="71319" b="12674"/>
          <a:stretch/>
        </p:blipFill>
        <p:spPr>
          <a:xfrm>
            <a:off x="7602230" y="3778180"/>
            <a:ext cx="4418589" cy="293411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B938F13-C7B4-1E25-D3B1-316155458BC8}"/>
              </a:ext>
            </a:extLst>
          </p:cNvPr>
          <p:cNvSpPr/>
          <p:nvPr/>
        </p:nvSpPr>
        <p:spPr>
          <a:xfrm>
            <a:off x="4632290" y="3265714"/>
            <a:ext cx="1215851" cy="4278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124471"/>
      </p:ext>
    </p:extLst>
  </p:cSld>
  <p:clrMapOvr>
    <a:masterClrMapping/>
  </p:clrMapOvr>
</p:sld>
</file>

<file path=ppt/theme/theme1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C3BAC68B0ECB40A287DF6C23C7DE42" ma:contentTypeVersion="2" ma:contentTypeDescription="Crear nuevo documento." ma:contentTypeScope="" ma:versionID="c942b39fcd5a71e3066a2c5454487d18">
  <xsd:schema xmlns:xsd="http://www.w3.org/2001/XMLSchema" xmlns:xs="http://www.w3.org/2001/XMLSchema" xmlns:p="http://schemas.microsoft.com/office/2006/metadata/properties" xmlns:ns2="d78ee920-20fe-46c6-8b26-f8ef16d5e536" targetNamespace="http://schemas.microsoft.com/office/2006/metadata/properties" ma:root="true" ma:fieldsID="eb63b8c96866532800282cee9fef2a5c" ns2:_="">
    <xsd:import namespace="d78ee920-20fe-46c6-8b26-f8ef16d5e5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8ee920-20fe-46c6-8b26-f8ef16d5e5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A87AD4-7A62-4198-92CA-F4B6F00A86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8ee920-20fe-46c6-8b26-f8ef16d5e5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CE7B1E-3CB6-4737-BCEF-19FA9E78EB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2299</Words>
  <Application>Microsoft Office PowerPoint</Application>
  <PresentationFormat>Panorámica</PresentationFormat>
  <Paragraphs>426</Paragraphs>
  <Slides>45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45</vt:i4>
      </vt:variant>
    </vt:vector>
  </HeadingPairs>
  <TitlesOfParts>
    <vt:vector size="62" baseType="lpstr">
      <vt:lpstr>Arial</vt:lpstr>
      <vt:lpstr>Arial Black</vt:lpstr>
      <vt:lpstr>Arial Narrow</vt:lpstr>
      <vt:lpstr>Arial Unicode MS</vt:lpstr>
      <vt:lpstr>Calibri</vt:lpstr>
      <vt:lpstr>Calibri Light</vt:lpstr>
      <vt:lpstr>Century Gothic</vt:lpstr>
      <vt:lpstr>Franklin Gothic Demi</vt:lpstr>
      <vt:lpstr>Impact</vt:lpstr>
      <vt:lpstr>Montserrat</vt:lpstr>
      <vt:lpstr>Montserrat ExtraBold</vt:lpstr>
      <vt:lpstr>Tahoma</vt:lpstr>
      <vt:lpstr>4_Diseño personalizado</vt:lpstr>
      <vt:lpstr>2_Diseño personalizado</vt:lpstr>
      <vt:lpstr>1_Diseño personalizado</vt:lpstr>
      <vt:lpstr>3_Diseño personalizado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Omonte Sejas</dc:creator>
  <cp:lastModifiedBy>Ivan Omonte Sejas</cp:lastModifiedBy>
  <cp:revision>116</cp:revision>
  <dcterms:created xsi:type="dcterms:W3CDTF">2022-09-05T19:01:00Z</dcterms:created>
  <dcterms:modified xsi:type="dcterms:W3CDTF">2022-11-23T19:44:16Z</dcterms:modified>
</cp:coreProperties>
</file>